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68" r:id="rId4"/>
    <p:sldId id="258" r:id="rId5"/>
    <p:sldId id="259" r:id="rId6"/>
    <p:sldId id="269" r:id="rId7"/>
    <p:sldId id="260" r:id="rId8"/>
    <p:sldId id="270" r:id="rId9"/>
    <p:sldId id="261" r:id="rId10"/>
    <p:sldId id="263" r:id="rId11"/>
    <p:sldId id="271" r:id="rId12"/>
    <p:sldId id="273" r:id="rId13"/>
    <p:sldId id="264" r:id="rId14"/>
    <p:sldId id="272" r:id="rId15"/>
    <p:sldId id="265" r:id="rId16"/>
    <p:sldId id="274" r:id="rId17"/>
    <p:sldId id="266" r:id="rId18"/>
    <p:sldId id="267" r:id="rId19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5"/>
    <p:restoredTop sz="91969"/>
  </p:normalViewPr>
  <p:slideViewPr>
    <p:cSldViewPr snapToGrid="0">
      <p:cViewPr varScale="1">
        <p:scale>
          <a:sx n="196" d="100"/>
          <a:sy n="196" d="100"/>
        </p:scale>
        <p:origin x="6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uk-UA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Порівняння </a:t>
            </a:r>
            <a:r>
              <a:rPr lang="uk-UA" sz="14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часу оновлення стану</a:t>
            </a:r>
            <a:endParaRPr lang="ru-RU" sz="1400" b="1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NgRx</c:v>
                </c:pt>
              </c:strCache>
            </c:strRef>
          </c:tx>
          <c:spPr>
            <a:solidFill>
              <a:srgbClr val="C386E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0.32200000000000001</c:v>
                </c:pt>
                <c:pt idx="1">
                  <c:v>0.57699999999999996</c:v>
                </c:pt>
                <c:pt idx="2">
                  <c:v>3.1190000000000002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0C-4140-B663-847111F1233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Akita</c:v>
                </c:pt>
              </c:strCache>
            </c:strRef>
          </c:tx>
          <c:spPr>
            <a:solidFill>
              <a:srgbClr val="F6AF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0.114</c:v>
                </c:pt>
                <c:pt idx="2">
                  <c:v>0.44600000000000001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0C-4140-B663-847111F1233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NgxBaseState</c:v>
                </c:pt>
              </c:strCache>
            </c:strRef>
          </c:tx>
          <c:spPr>
            <a:solidFill>
              <a:srgbClr val="D876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3.3000000000000002E-2</c:v>
                </c:pt>
                <c:pt idx="1">
                  <c:v>7.0000000000000007E-2</c:v>
                </c:pt>
                <c:pt idx="2">
                  <c:v>0.34599999999999997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0C-4140-B663-847111F123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9671136"/>
        <c:axId val="1938845008"/>
      </c:barChart>
      <c:catAx>
        <c:axId val="91967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845008"/>
        <c:crosses val="autoZero"/>
        <c:auto val="1"/>
        <c:lblAlgn val="ctr"/>
        <c:lblOffset val="100"/>
        <c:noMultiLvlLbl val="0"/>
      </c:catAx>
      <c:valAx>
        <c:axId val="193884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67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uk-UA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Порівняння </a:t>
            </a:r>
            <a:r>
              <a:rPr lang="uk-UA" sz="14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затримки </a:t>
            </a:r>
            <a:r>
              <a:rPr lang="uk-UA" sz="1400" b="1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рендерингу</a:t>
            </a:r>
            <a:r>
              <a:rPr lang="ru-UA" sz="14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1400" b="1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NgRx</c:v>
                </c:pt>
              </c:strCache>
            </c:strRef>
          </c:tx>
          <c:spPr>
            <a:solidFill>
              <a:srgbClr val="C386E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</c:v>
                </c:pt>
                <c:pt idx="1">
                  <c:v>23</c:v>
                </c:pt>
                <c:pt idx="2">
                  <c:v>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C-2F4C-96ED-346CE24C1B3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Akita</c:v>
                </c:pt>
              </c:strCache>
            </c:strRef>
          </c:tx>
          <c:spPr>
            <a:solidFill>
              <a:srgbClr val="F6AF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4</c:v>
                </c:pt>
                <c:pt idx="1">
                  <c:v>21</c:v>
                </c:pt>
                <c:pt idx="2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6C-2F4C-96ED-346CE24C1B3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NgxBaseState</c:v>
                </c:pt>
              </c:strCache>
            </c:strRef>
          </c:tx>
          <c:spPr>
            <a:solidFill>
              <a:srgbClr val="D876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4</c:v>
                </c:pt>
                <c:pt idx="1">
                  <c:v>21</c:v>
                </c:pt>
                <c:pt idx="2">
                  <c:v>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6C-2F4C-96ED-346CE24C1B3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9671136"/>
        <c:axId val="1938845008"/>
      </c:barChart>
      <c:catAx>
        <c:axId val="91967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845008"/>
        <c:crosses val="autoZero"/>
        <c:auto val="1"/>
        <c:lblAlgn val="ctr"/>
        <c:lblOffset val="100"/>
        <c:noMultiLvlLbl val="0"/>
      </c:catAx>
      <c:valAx>
        <c:axId val="193884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67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uk-UA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Порівняння </a:t>
            </a:r>
            <a:r>
              <a:rPr lang="uk-UA" sz="14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використання</a:t>
            </a:r>
            <a:r>
              <a:rPr lang="uk-UA" sz="14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</a:rPr>
              <a:t> </a:t>
            </a:r>
            <a:r>
              <a:rPr lang="uk-UA" sz="1400" b="1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</a:rPr>
              <a:t>памʼяті</a:t>
            </a:r>
            <a:endParaRPr lang="ru-RU" sz="1400" b="1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NgRx</c:v>
                </c:pt>
              </c:strCache>
            </c:strRef>
          </c:tx>
          <c:spPr>
            <a:solidFill>
              <a:srgbClr val="C386E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2.8</c:v>
                </c:pt>
                <c:pt idx="1">
                  <c:v>18.399999999999999</c:v>
                </c:pt>
                <c:pt idx="2">
                  <c:v>171.8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C3-1F4D-ADC0-613014AD22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Akita</c:v>
                </c:pt>
              </c:strCache>
            </c:strRef>
          </c:tx>
          <c:spPr>
            <a:solidFill>
              <a:srgbClr val="F6AF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2.8</c:v>
                </c:pt>
                <c:pt idx="1">
                  <c:v>18.600000000000001</c:v>
                </c:pt>
                <c:pt idx="2">
                  <c:v>170.8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C3-1F4D-ADC0-613014AD22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NgxBaseState</c:v>
                </c:pt>
              </c:strCache>
            </c:strRef>
          </c:tx>
          <c:spPr>
            <a:solidFill>
              <a:srgbClr val="D876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2.7</c:v>
                </c:pt>
                <c:pt idx="1">
                  <c:v>18.3</c:v>
                </c:pt>
                <c:pt idx="2">
                  <c:v>171.3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C3-1F4D-ADC0-613014AD22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9671136"/>
        <c:axId val="1938845008"/>
      </c:barChart>
      <c:catAx>
        <c:axId val="91967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845008"/>
        <c:crosses val="autoZero"/>
        <c:auto val="1"/>
        <c:lblAlgn val="ctr"/>
        <c:lblOffset val="100"/>
        <c:noMultiLvlLbl val="0"/>
      </c:catAx>
      <c:valAx>
        <c:axId val="193884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67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uk-UA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Порівняння </a:t>
            </a:r>
            <a:r>
              <a:rPr lang="uk-UA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параметру </a:t>
            </a:r>
            <a:r>
              <a:rPr lang="uk-UA" sz="1400" b="1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обʼєм</a:t>
            </a:r>
            <a:r>
              <a:rPr lang="uk-UA" sz="14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коду</a:t>
            </a:r>
            <a:endParaRPr lang="ru-RU" sz="1400" b="1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Кількість файлів</c:v>
                </c:pt>
              </c:strCache>
            </c:strRef>
          </c:tx>
          <c:spPr>
            <a:solidFill>
              <a:srgbClr val="D8767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NgRx</c:v>
                </c:pt>
                <c:pt idx="1">
                  <c:v>Akita</c:v>
                </c:pt>
                <c:pt idx="2">
                  <c:v>NgxBaseState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16</c:v>
                </c:pt>
                <c:pt idx="1">
                  <c:v>8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B5-4A47-B838-506E4EBC200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Загальна кількість рядків (LoC)</c:v>
                </c:pt>
              </c:strCache>
            </c:strRef>
          </c:tx>
          <c:spPr>
            <a:solidFill>
              <a:srgbClr val="F6AF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NgRx</c:v>
                </c:pt>
                <c:pt idx="1">
                  <c:v>Akita</c:v>
                </c:pt>
                <c:pt idx="2">
                  <c:v>NgxBaseState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861</c:v>
                </c:pt>
                <c:pt idx="1">
                  <c:v>406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B5-4A47-B838-506E4EBC20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9671136"/>
        <c:axId val="1938845008"/>
      </c:barChart>
      <c:catAx>
        <c:axId val="91967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845008"/>
        <c:crosses val="autoZero"/>
        <c:auto val="1"/>
        <c:lblAlgn val="ctr"/>
        <c:lblOffset val="100"/>
        <c:noMultiLvlLbl val="0"/>
      </c:catAx>
      <c:valAx>
        <c:axId val="193884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67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uk-UA" sz="1400" b="0" i="0" u="none" strike="noStrike" kern="1200" spc="0" baseline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Порівняння показників </a:t>
            </a:r>
            <a:r>
              <a:rPr lang="uk-UA" sz="1400" b="1" i="0" u="none" strike="noStrike" kern="1200" spc="0" baseline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розміру вихідного коду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Початковий код (до бандлу)</c:v>
                </c:pt>
              </c:strCache>
            </c:strRef>
          </c:tx>
          <c:spPr>
            <a:solidFill>
              <a:srgbClr val="50A7C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NgRx</c:v>
                </c:pt>
                <c:pt idx="1">
                  <c:v>Akita</c:v>
                </c:pt>
                <c:pt idx="2">
                  <c:v>NgxBaseState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34</c:v>
                </c:pt>
                <c:pt idx="1">
                  <c:v>18</c:v>
                </c:pt>
                <c:pt idx="2">
                  <c:v>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28-ED46-BA5B-AD405CEC51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Розмір у бандлі (після збірки)</c:v>
                </c:pt>
              </c:strCache>
            </c:strRef>
          </c:tx>
          <c:spPr>
            <a:solidFill>
              <a:srgbClr val="F6AF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NgRx</c:v>
                </c:pt>
                <c:pt idx="1">
                  <c:v>Akita</c:v>
                </c:pt>
                <c:pt idx="2">
                  <c:v>NgxBaseState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10.8</c:v>
                </c:pt>
                <c:pt idx="1">
                  <c:v>5.9</c:v>
                </c:pt>
                <c:pt idx="2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28-ED46-BA5B-AD405CEC51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Відсоток від усього бандлу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2,75%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728-ED46-BA5B-AD405CEC51C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1,59%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728-ED46-BA5B-AD405CEC51C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0,99%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728-ED46-BA5B-AD405CEC51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NgRx</c:v>
                </c:pt>
                <c:pt idx="1">
                  <c:v>Akita</c:v>
                </c:pt>
                <c:pt idx="2">
                  <c:v>NgxBaseState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2.75</c:v>
                </c:pt>
                <c:pt idx="1">
                  <c:v>1.59</c:v>
                </c:pt>
                <c:pt idx="2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28-ED46-BA5B-AD405CEC51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7191760"/>
        <c:axId val="801774656"/>
      </c:barChart>
      <c:catAx>
        <c:axId val="22719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1774656"/>
        <c:crosses val="autoZero"/>
        <c:auto val="1"/>
        <c:lblAlgn val="ctr"/>
        <c:lblOffset val="100"/>
        <c:noMultiLvlLbl val="0"/>
      </c:catAx>
      <c:valAx>
        <c:axId val="80177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19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898944506434843E-2"/>
          <c:y val="0.83850724671603427"/>
          <c:w val="0.91961521680413871"/>
          <c:h val="0.134872377657190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uk-UA" sz="1400" b="0" i="0" u="none" strike="noStrike" kern="1200" spc="0" baseline="0" noProof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Відсоток </a:t>
            </a:r>
            <a:r>
              <a:rPr lang="uk-UA" sz="1400" b="1" i="0" u="none" strike="noStrike" kern="1200" spc="0" baseline="0" noProof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дублювання шаблонного коду </a:t>
            </a:r>
            <a:endParaRPr lang="uk-UA" sz="1400" b="1" i="0" u="none" strike="noStrike" kern="1200" spc="0" baseline="0" noProof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Столбец2</c:v>
                </c:pt>
              </c:strCache>
            </c:strRef>
          </c:tx>
          <c:dPt>
            <c:idx val="0"/>
            <c:bubble3D val="0"/>
            <c:spPr>
              <a:solidFill>
                <a:srgbClr val="C386E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4E-AA4C-93A5-3875886B9AA5}"/>
              </c:ext>
            </c:extLst>
          </c:dPt>
          <c:dPt>
            <c:idx val="1"/>
            <c:bubble3D val="0"/>
            <c:spPr>
              <a:solidFill>
                <a:srgbClr val="F6AF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4E-AA4C-93A5-3875886B9AA5}"/>
              </c:ext>
            </c:extLst>
          </c:dPt>
          <c:dPt>
            <c:idx val="2"/>
            <c:bubble3D val="0"/>
            <c:spPr>
              <a:solidFill>
                <a:srgbClr val="D8767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4E-AA4C-93A5-3875886B9A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4E-AA4C-93A5-3875886B9AA5}"/>
              </c:ext>
            </c:extLst>
          </c:dPt>
          <c:dLbls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4E-AA4C-93A5-3875886B9A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NgRx</c:v>
                </c:pt>
                <c:pt idx="1">
                  <c:v>Akita</c:v>
                </c:pt>
                <c:pt idx="2">
                  <c:v>NgxBaseState</c:v>
                </c:pt>
              </c:strCache>
            </c:strRef>
          </c:cat>
          <c:val>
            <c:numRef>
              <c:f>Лист1!$B$2:$B$5</c:f>
              <c:numCache>
                <c:formatCode>0.00%</c:formatCode>
                <c:ptCount val="4"/>
                <c:pt idx="0">
                  <c:v>0.59799999999999998</c:v>
                </c:pt>
                <c:pt idx="1">
                  <c:v>0.39400000000000002</c:v>
                </c:pt>
                <c:pt idx="2">
                  <c:v>0.35899999999999999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24E-AA4C-93A5-3875886B9AA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Доброго дня шановна комісія, я студент групи ІПЗм-23-1 Коробейник Володимир, моя робота на тему </a:t>
            </a:r>
            <a:r>
              <a:rPr lang="en-US" dirty="0"/>
              <a:t>"</a:t>
            </a:r>
            <a:r>
              <a:rPr lang="uk-UA" dirty="0"/>
              <a:t>Дослідження продуктивності та ефективності </a:t>
            </a:r>
            <a:r>
              <a:rPr lang="en-US" dirty="0"/>
              <a:t>state-</a:t>
            </a:r>
            <a:r>
              <a:rPr lang="uk-UA" dirty="0"/>
              <a:t>менеджерів для веб-додатків на </a:t>
            </a:r>
            <a:r>
              <a:rPr lang="en-US" dirty="0"/>
              <a:t>Angular"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buNone/>
            </a:pPr>
            <a:r>
              <a:rPr lang="uk-UA" dirty="0"/>
              <a:t>	Для перевірки ефективності кожного </a:t>
            </a:r>
            <a:r>
              <a:rPr lang="en-US" dirty="0"/>
              <a:t>state-</a:t>
            </a:r>
            <a:r>
              <a:rPr lang="uk-UA" dirty="0"/>
              <a:t>менеджера було проведено експериментальне тестування в умовах, наближених до реального використання. Усі додатки мали однакову функціональність і структуру, що дозволило забезпечити об’єктивні умови порівняння. Для тестування використовувались вхідні дані у вигляді масивів задач — від 100 до 10 000 елементів. Сценарії включали додавання, редагування, видалення та групування задач, а також часті зміни стану і масові оновлення інтерфейсу. </a:t>
            </a:r>
          </a:p>
          <a:p>
            <a:pPr marL="457200" indent="0" algn="just">
              <a:buNone/>
            </a:pPr>
            <a:r>
              <a:rPr lang="uk-UA" dirty="0"/>
              <a:t>	Такий підхід дозволив змоделювати типову поведінку користувача і перевірити, як кожен із </a:t>
            </a:r>
            <a:r>
              <a:rPr lang="en-US" dirty="0"/>
              <a:t>state-</a:t>
            </a:r>
            <a:r>
              <a:rPr lang="uk-UA" dirty="0"/>
              <a:t>менеджерів поводить себе при різному навантаженні.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ED8B35C1-3AA4-03F5-7CB8-1342F9C25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>
            <a:extLst>
              <a:ext uri="{FF2B5EF4-FFF2-40B4-BE49-F238E27FC236}">
                <a16:creationId xmlns:a16="http://schemas.microsoft.com/office/drawing/2014/main" id="{5CF878A6-4A0F-EEC7-031C-08D07FE78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>
            <a:extLst>
              <a:ext uri="{FF2B5EF4-FFF2-40B4-BE49-F238E27FC236}">
                <a16:creationId xmlns:a16="http://schemas.microsoft.com/office/drawing/2014/main" id="{E79C83FA-FC1C-EE1A-1372-BBD1CC372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Для об’єктивної оцінки кожного </a:t>
            </a:r>
            <a:r>
              <a:rPr lang="en-US" dirty="0"/>
              <a:t>state-</a:t>
            </a:r>
            <a:r>
              <a:rPr lang="uk-UA" dirty="0"/>
              <a:t>менеджера було визначено чіткий набір критеріїв. Це час оновлення стану та затримка </a:t>
            </a:r>
            <a:r>
              <a:rPr lang="uk-UA" dirty="0" err="1"/>
              <a:t>рендерингу</a:t>
            </a:r>
            <a:r>
              <a:rPr lang="uk-UA" dirty="0"/>
              <a:t>, які безпосередньо впливають на продуктивність. Використання </a:t>
            </a:r>
            <a:r>
              <a:rPr lang="uk-UA" dirty="0" err="1"/>
              <a:t>памʼяті</a:t>
            </a:r>
            <a:r>
              <a:rPr lang="uk-UA" dirty="0"/>
              <a:t>, що є критичним для великих </a:t>
            </a:r>
            <a:r>
              <a:rPr lang="uk-UA" dirty="0" err="1"/>
              <a:t>обʼємів</a:t>
            </a:r>
            <a:r>
              <a:rPr lang="uk-UA" dirty="0"/>
              <a:t> даних. Також показники обсягу, дублювання шаблонного коду та розмір фінального </a:t>
            </a:r>
            <a:r>
              <a:rPr lang="uk-UA" dirty="0" err="1"/>
              <a:t>бандлу</a:t>
            </a:r>
            <a:r>
              <a:rPr lang="uk-UA" dirty="0"/>
              <a:t>, для оцінки зручності та ефективності розробки.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Сам експеримент проходив у </a:t>
            </a:r>
            <a:r>
              <a:rPr lang="uk-UA" dirty="0" err="1"/>
              <a:t>пʼять</a:t>
            </a:r>
            <a:r>
              <a:rPr lang="uk-UA" dirty="0"/>
              <a:t> етапів: спочатку — розробка трьох додатків, далі — налаштування однакового середовища, серії тестів, збір метрик через </a:t>
            </a:r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/>
              <a:t>Lighthouse, </a:t>
            </a:r>
            <a:r>
              <a:rPr lang="uk-UA" dirty="0"/>
              <a:t>і на завершення — порівняння результатів у графіках і таблицях.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Такий підхід дозволив об’єктивно оцінити як продуктивність, так і зручність розробки для кожного інструменту.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03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85985B6-0E02-E6D7-71EE-219AE710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D0AE9925-887A-AA39-862B-3EEB0B967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174AC77E-2AD9-160D-63ED-1DF94D2E50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Тут представлено результати перших двох важливих метрик продуктивності — час оновлення стану та затримка </a:t>
            </a:r>
            <a:r>
              <a:rPr lang="uk-UA" dirty="0" err="1"/>
              <a:t>рендерингу</a:t>
            </a:r>
            <a:r>
              <a:rPr lang="uk-UA" dirty="0"/>
              <a:t>. Вони безпосередньо впливають на швидкодію додатку. Експерименти з метриками продуктивності проводились шляхом додавання даних різної розмірності до </a:t>
            </a:r>
            <a:r>
              <a:rPr lang="uk-UA" dirty="0" err="1"/>
              <a:t>стейту</a:t>
            </a:r>
            <a:r>
              <a:rPr lang="uk-UA" dirty="0"/>
              <a:t>, а для отримання кінцевих результатів було обчислене </a:t>
            </a:r>
            <a:r>
              <a:rPr lang="uk-UA" dirty="0" err="1"/>
              <a:t>середне</a:t>
            </a:r>
            <a:r>
              <a:rPr lang="uk-UA" dirty="0"/>
              <a:t> значення з серії експериментів.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В метриці час оновлення стану (</a:t>
            </a:r>
            <a:r>
              <a:rPr lang="en-US" dirty="0" err="1"/>
              <a:t>T_update</a:t>
            </a:r>
            <a:r>
              <a:rPr lang="en-US" dirty="0"/>
              <a:t>), </a:t>
            </a:r>
            <a:r>
              <a:rPr lang="uk-UA" dirty="0"/>
              <a:t>найкращі показники продемонстрував </a:t>
            </a:r>
            <a:r>
              <a:rPr lang="en-US" dirty="0" err="1"/>
              <a:t>NgxBaseState</a:t>
            </a:r>
            <a:r>
              <a:rPr lang="en-US" dirty="0"/>
              <a:t>, </a:t>
            </a:r>
            <a:r>
              <a:rPr lang="uk-UA" dirty="0"/>
              <a:t>показуючи мінімальний час навіть при 10 000 записах. </a:t>
            </a:r>
            <a:r>
              <a:rPr lang="en-US" dirty="0"/>
              <a:t>Akita </a:t>
            </a:r>
            <a:r>
              <a:rPr lang="uk-UA" dirty="0"/>
              <a:t>також впоралася доволі швидко. </a:t>
            </a:r>
            <a:r>
              <a:rPr lang="en-US" dirty="0" err="1"/>
              <a:t>NgRx</a:t>
            </a:r>
            <a:r>
              <a:rPr lang="en-US" dirty="0"/>
              <a:t>, </a:t>
            </a:r>
            <a:r>
              <a:rPr lang="uk-UA" dirty="0"/>
              <a:t>навпаки, має найвищу затримки через складну архітектуру, так як перед оновленням стану дані проходять через багато шарів, це додає накладні витрати, що особливо помітно на великих обсягах даних.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Щодо затримки </a:t>
            </a:r>
            <a:r>
              <a:rPr lang="uk-UA" dirty="0" err="1"/>
              <a:t>рендерингу</a:t>
            </a:r>
            <a:r>
              <a:rPr lang="uk-UA" dirty="0"/>
              <a:t> (</a:t>
            </a:r>
            <a:r>
              <a:rPr lang="en-US" dirty="0"/>
              <a:t>L) — </a:t>
            </a:r>
            <a:r>
              <a:rPr lang="uk-UA" dirty="0"/>
              <a:t>на малих обсягах (100 записів) усі рішення працюють однаково добре. Зі зростанням кількості елементів, </a:t>
            </a:r>
            <a:r>
              <a:rPr lang="en-US" dirty="0" err="1"/>
              <a:t>NgxBaseState</a:t>
            </a:r>
            <a:r>
              <a:rPr lang="en-US" dirty="0"/>
              <a:t> </a:t>
            </a:r>
            <a:r>
              <a:rPr lang="uk-UA" dirty="0"/>
              <a:t>і </a:t>
            </a:r>
            <a:r>
              <a:rPr lang="en-US" dirty="0"/>
              <a:t>Akita </a:t>
            </a:r>
            <a:r>
              <a:rPr lang="uk-UA" dirty="0"/>
              <a:t>зберігають перевагу, тоді як у </a:t>
            </a:r>
            <a:r>
              <a:rPr lang="en-US" dirty="0" err="1"/>
              <a:t>NgRx</a:t>
            </a:r>
            <a:r>
              <a:rPr lang="en-US" dirty="0"/>
              <a:t> </a:t>
            </a:r>
            <a:r>
              <a:rPr lang="uk-UA" dirty="0"/>
              <a:t>фіксується трохи більш помітна затримка (240 мс при 10 000 записах).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Можна зробити висновок, що </a:t>
            </a:r>
            <a:r>
              <a:rPr lang="en-US" dirty="0" err="1"/>
              <a:t>NgRx</a:t>
            </a:r>
            <a:r>
              <a:rPr lang="en-US" dirty="0"/>
              <a:t> </a:t>
            </a:r>
            <a:r>
              <a:rPr lang="uk-UA" dirty="0"/>
              <a:t>варто обирати обережно — переваги його архітектури відчутні не в усіх сценаріях.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5583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Далі розглянемо використання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памʼяті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M_usage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—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ключову метрику для оцінки ефективності роботи з ресурсами.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малих обсягах усі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стейт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-менеджери споживають приблизно однаково. При 1000 записах різниця також незначна: найменше споживає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NgxBaseState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(18.3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МБ), трохи більше —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Akita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й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NgRx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великих обсягах (10 000 записів) всі три показують схожі результати — близько 171 МБ, з мінімальною перевагою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Akita.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Загалом, усі рішення показали майже рівні результати, то вибір між ними тут не є критичним, на відміну від показників розміру коду.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Метрика розміру коду, показує скільки файлів і рядків потрібно для реалізації управління станом.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Найобʼємнішим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є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NgRx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через велику кількість шаблонного коду та необхідність створювати багато різних конструкцій.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Akita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значно компактніша в порівняння з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NgRx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удвічі менше рядків.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NgxBaseState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показує найкращу компактність при такій же функціональності.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результаті можна сказати, що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NgxBaseState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є найбільш оптимальним з сторони мінімального обсягу коду,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Akita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теж має не погані показники, тоді як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NgRx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потребує набагато більше ресурсів. Це варто враховувати в невеликих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проєктах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де гнучкість і швидкість розробки важливіші за сувору архітектуру.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5ACF5CE2-C61C-B6AA-4D84-9FF1E12E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06BC4F6C-763D-5753-C064-4C476E70B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57A166B1-8499-6D74-A292-70FEB172B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Метрика розміру вихідного коду, дозволяє оцінити, скільки місця займає код </a:t>
            </a:r>
            <a:r>
              <a:rPr lang="en-US" dirty="0"/>
              <a:t>state-</a:t>
            </a:r>
            <a:r>
              <a:rPr lang="uk-UA" dirty="0"/>
              <a:t>менеджера до і після збірки. Найбільший обсяг має </a:t>
            </a:r>
            <a:r>
              <a:rPr lang="en-US" dirty="0" err="1"/>
              <a:t>NgRx</a:t>
            </a:r>
            <a:r>
              <a:rPr lang="en-US" dirty="0"/>
              <a:t>, </a:t>
            </a:r>
            <a:r>
              <a:rPr lang="uk-UA" dirty="0"/>
              <a:t>займаючи 2.75% усього </a:t>
            </a:r>
            <a:r>
              <a:rPr lang="uk-UA" dirty="0" err="1"/>
              <a:t>бандлу</a:t>
            </a:r>
            <a:r>
              <a:rPr lang="uk-UA" dirty="0"/>
              <a:t>. Це пов’язано з його складною архітектурою, яка передбачає велику кількість окремих файлів і шаблонних конструкцій. </a:t>
            </a:r>
            <a:r>
              <a:rPr lang="en-US" dirty="0"/>
              <a:t>Akita </a:t>
            </a:r>
            <a:r>
              <a:rPr lang="uk-UA" dirty="0"/>
              <a:t>є більш компактним у зібраному вигляді (1.59%), завдяки лаконічному </a:t>
            </a:r>
            <a:r>
              <a:rPr lang="en-US" dirty="0"/>
              <a:t>API </a:t>
            </a:r>
            <a:r>
              <a:rPr lang="uk-UA" dirty="0"/>
              <a:t>та меншій кількості службових компонентів. Найменший обсяг має </a:t>
            </a:r>
            <a:r>
              <a:rPr lang="en-US" dirty="0" err="1"/>
              <a:t>NgxBaseState</a:t>
            </a:r>
            <a:r>
              <a:rPr lang="en-US" dirty="0"/>
              <a:t> (0.99% </a:t>
            </a:r>
            <a:r>
              <a:rPr lang="uk-UA" dirty="0"/>
              <a:t>від усього </a:t>
            </a:r>
            <a:r>
              <a:rPr lang="uk-UA" dirty="0" err="1"/>
              <a:t>бандлу</a:t>
            </a:r>
            <a:r>
              <a:rPr lang="uk-UA" dirty="0"/>
              <a:t>), що підтверджує його оптимальність з точки зору розміру.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Не менш важливо враховувати рівень дублювання шаблонного коду, </a:t>
            </a:r>
            <a:r>
              <a:rPr lang="en-US" dirty="0" err="1"/>
              <a:t>NgRx</a:t>
            </a:r>
            <a:r>
              <a:rPr lang="en-US" dirty="0"/>
              <a:t> </a:t>
            </a:r>
            <a:r>
              <a:rPr lang="uk-UA" dirty="0"/>
              <a:t>показав найвищий рівень дублювання — майже 60%, що зумовлено великою кількістю однотипних конструкцій, таких як </a:t>
            </a:r>
            <a:r>
              <a:rPr lang="uk-UA" dirty="0" err="1"/>
              <a:t>екшени</a:t>
            </a:r>
            <a:r>
              <a:rPr lang="uk-UA" dirty="0"/>
              <a:t>, </a:t>
            </a:r>
            <a:r>
              <a:rPr lang="uk-UA" dirty="0" err="1"/>
              <a:t>редюсери</a:t>
            </a:r>
            <a:r>
              <a:rPr lang="uk-UA" dirty="0"/>
              <a:t>, ефекти. </a:t>
            </a:r>
            <a:r>
              <a:rPr lang="en-US" dirty="0"/>
              <a:t>Akita — </a:t>
            </a:r>
            <a:r>
              <a:rPr lang="uk-UA" dirty="0"/>
              <a:t>приблизно 39%, а </a:t>
            </a:r>
            <a:r>
              <a:rPr lang="en-US" dirty="0" err="1"/>
              <a:t>NgxBaseState</a:t>
            </a:r>
            <a:r>
              <a:rPr lang="en-US" dirty="0"/>
              <a:t> — 35.9%.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У підсумку, </a:t>
            </a:r>
            <a:r>
              <a:rPr lang="en-US" dirty="0" err="1"/>
              <a:t>NgxBaseState</a:t>
            </a:r>
            <a:r>
              <a:rPr lang="en-US" dirty="0"/>
              <a:t> </a:t>
            </a:r>
            <a:r>
              <a:rPr lang="uk-UA" dirty="0"/>
              <a:t>знову демонструє найкращі показники — мінімальний розмір та найменше дублювання. </a:t>
            </a:r>
            <a:r>
              <a:rPr lang="en-US" dirty="0"/>
              <a:t>Akita </a:t>
            </a:r>
            <a:r>
              <a:rPr lang="uk-UA" dirty="0"/>
              <a:t>займає середню позицію, а </a:t>
            </a:r>
            <a:r>
              <a:rPr lang="en-US" dirty="0" err="1"/>
              <a:t>NgRx</a:t>
            </a:r>
            <a:r>
              <a:rPr lang="en-US" dirty="0"/>
              <a:t> </a:t>
            </a:r>
            <a:r>
              <a:rPr lang="uk-UA" dirty="0"/>
              <a:t>займає найбільше, проте його надлишкова шаблонність і структура розкриваються в складних системах — вони спрощують масштабування, </a:t>
            </a:r>
            <a:r>
              <a:rPr lang="uk-UA" dirty="0" err="1"/>
              <a:t>дебагінг</a:t>
            </a:r>
            <a:r>
              <a:rPr lang="uk-UA" dirty="0"/>
              <a:t> і розподіл обов’язків, забезпечують чіткість і стабільність стану. Це може бути виправдана плата за зручність підтримки та розробки системи.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714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Отримані експериментальні дані дозволили сформулювати обґрунтовані рекомендації щодо вибору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state-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менеджера.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Якщо ключовим критерієм є максимально швидке оновлення стану — тобто менше 0.4 мс, а також низька затримка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рендерингу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до 230 мс, то найкраще підходить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-base-state.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Саме він показав найнижчі значення за цими показниками навіть на великому обсязі даних (10 000 записів), а також найменше використання пам’яті — менше 170 МБ.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Якщо ж у вашому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проєкті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допустимі оновлення до 0.7 мс і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рендеринг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 межах 240 мс, але при цьому ви хочете уникнути дублювання коду і зберегти зручну структуру, — оптимальним вибором буде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Akita.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Вона показала стабільні результати в усіх метриках, зокрема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межах 300–450 рядків коду та розміром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бандлу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до 6 КБ, що робить її збалансованим рішенням для більшості бізнес-додатків.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NgRx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навпаки, демонструє найбільше значення затримок — понад 0.7 мс оновлення стану та 240 мс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рендерингу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а також найвищий рівень дублювання коду — понад 50% і понад 800 рядків коду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LoC).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Але завдяки чіткій архітектурі та централізації логіки,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NgRx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виправдовує себе у великих, багатомодульних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проєктах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CRM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адмін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-панелей), де важливі масштабування, контроль,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дебагінг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Також варто враховувати розмір коду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стейту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 зібраному вигляді. Якщо потрібно мінімізувати розмір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бандлу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наприклад, для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PWA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або легких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фронтендів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то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-base-state,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 результатом &lt; 5 КБ та найменшим дублюванням, буде найкращим рішенням.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Отже, дана таблиця, що представлена на слайді, може слугувати як інструмент для вибору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стейт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-менеджеру під конкретні сценарії.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5645873A-50CC-9921-F502-3680CCF0C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36E937CF-411A-C3F9-23C3-C4000567A4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27A5B075-FB31-2DE5-DBB6-8E471645B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Проведений аналіз дозволяє чітко інтерпретувати результати.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NgRx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доцільно використовувати у великих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проєктах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де важлива строга архітектура, централізація логіки та масштабованість.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Akita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демонструє баланс між структурністю та гнучкістю, тому підходить для середніх за складністю систем — особливо там, де потрібна швидка інтеграція без втрати організованості.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-base-state —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оптимальний варіант для невеликих або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MVP-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додатків, де пріоритет — швидкість розробки та мінімальний обсяг коду.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Загалом, результати дослідження можуть слугувати практичним орієнтиром для розробників, дозволяючи швидше і точніше обирати інструмент під конкретні вимоги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проєкту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6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Результати мого дослідження були опубліковані у вигляді тез на 29-му Міжнародному молодіжному форумі “Радіоелектроніка та молодь у </a:t>
            </a:r>
            <a:r>
              <a:rPr lang="en-US" dirty="0"/>
              <a:t>XXI </a:t>
            </a:r>
            <a:r>
              <a:rPr lang="uk-UA" dirty="0"/>
              <a:t>столітті”. Доповідь була представлена у межах секції “Сучасні напрямки програмної інженерії та інноваційні системи навчання”.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Тут можна побачити — фрагмент тез та грамоту за активну участь і цікаву доповідь, що підтверджують апробацію результатів дослідження.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Підсумки дослідження сформовані на основі моделювання реальних умов розробки, що забезпечує їх практичну цінність. Тестування охоплювало типові сценарії, з якими стикаються </a:t>
            </a:r>
            <a:r>
              <a:rPr lang="uk-UA" dirty="0" err="1"/>
              <a:t>фронтенд</a:t>
            </a:r>
            <a:r>
              <a:rPr lang="uk-UA" dirty="0"/>
              <a:t>-розробники в </a:t>
            </a:r>
            <a:r>
              <a:rPr lang="en-US" dirty="0"/>
              <a:t>Angular-</a:t>
            </a:r>
            <a:r>
              <a:rPr lang="uk-UA" dirty="0" err="1"/>
              <a:t>проєктах</a:t>
            </a:r>
            <a:r>
              <a:rPr lang="uk-UA" dirty="0"/>
              <a:t>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Оцінювання проводилось не лише за технічними параметрами, такими як продуктивність і використання ресурсів, але й з урахуванням зручності впровадження, обсягу коду та структури рішення. Це дозволяє використовувати результати як прикладні рекомендації для вибору </a:t>
            </a:r>
            <a:r>
              <a:rPr lang="en-US" dirty="0"/>
              <a:t>state-</a:t>
            </a:r>
            <a:r>
              <a:rPr lang="uk-UA" dirty="0"/>
              <a:t>менеджера відповідно до специфіки </a:t>
            </a:r>
            <a:r>
              <a:rPr lang="uk-UA" dirty="0" err="1"/>
              <a:t>проєкту</a:t>
            </a:r>
            <a:r>
              <a:rPr lang="uk-UA" dirty="0"/>
              <a:t>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lang="uk-UA"/>
              <a:t>У </a:t>
            </a:r>
            <a:r>
              <a:rPr lang="uk-UA" dirty="0"/>
              <a:t>перспективі дослідження можна поглибити, додавши інші </a:t>
            </a:r>
            <a:r>
              <a:rPr lang="en-US" dirty="0"/>
              <a:t>state-</a:t>
            </a:r>
            <a:r>
              <a:rPr lang="uk-UA" dirty="0"/>
              <a:t>менеджери, включно з </a:t>
            </a:r>
            <a:r>
              <a:rPr lang="uk-UA" dirty="0" err="1"/>
              <a:t>нішевими</a:t>
            </a:r>
            <a:r>
              <a:rPr lang="uk-UA" dirty="0"/>
              <a:t> рішеннями, а також провести порівняння з </a:t>
            </a:r>
            <a:r>
              <a:rPr lang="en-US" dirty="0"/>
              <a:t>Angular Signals. </a:t>
            </a:r>
            <a:r>
              <a:rPr lang="uk-UA" dirty="0"/>
              <a:t>Перспективними напрямами є аналіз ефективності </a:t>
            </a:r>
            <a:r>
              <a:rPr lang="en-US" dirty="0"/>
              <a:t>state management </a:t>
            </a:r>
            <a:r>
              <a:rPr lang="uk-UA" dirty="0"/>
              <a:t>у </a:t>
            </a:r>
            <a:r>
              <a:rPr lang="en-US" dirty="0"/>
              <a:t>PWA, SSR-</a:t>
            </a:r>
            <a:r>
              <a:rPr lang="uk-UA" dirty="0"/>
              <a:t>додатках, </a:t>
            </a:r>
            <a:r>
              <a:rPr lang="en-US" dirty="0" err="1"/>
              <a:t>microfrontend</a:t>
            </a:r>
            <a:r>
              <a:rPr lang="en-US" dirty="0"/>
              <a:t>-</a:t>
            </a:r>
            <a:r>
              <a:rPr lang="uk-UA" dirty="0" err="1"/>
              <a:t>архітектурах</a:t>
            </a:r>
            <a:r>
              <a:rPr lang="uk-UA" dirty="0"/>
              <a:t> та мобільних застосунках.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Сучасна розробка веб-додатків значною мірою зосереджена на створенні </a:t>
            </a:r>
            <a:r>
              <a:rPr lang="uk-UA" dirty="0" err="1"/>
              <a:t>односторінкових</a:t>
            </a:r>
            <a:r>
              <a:rPr lang="uk-UA" dirty="0"/>
              <a:t> застосунків (</a:t>
            </a:r>
            <a:r>
              <a:rPr lang="en-US" dirty="0"/>
              <a:t>SPA), </a:t>
            </a:r>
            <a:r>
              <a:rPr lang="uk-UA" dirty="0"/>
              <a:t>які забезпечують інтерактивний, швидкий та зручний досвід для користувачів. Такі додатки активно застосовуються у бізнес-панелях, системах керування задачами, </a:t>
            </a:r>
            <a:r>
              <a:rPr lang="en-US" dirty="0"/>
              <a:t>CRM, </a:t>
            </a:r>
            <a:r>
              <a:rPr lang="uk-UA" dirty="0"/>
              <a:t>а також в електронній комерції. </a:t>
            </a:r>
            <a:br>
              <a:rPr lang="uk-UA" dirty="0"/>
            </a:b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Зростання складності </a:t>
            </a:r>
            <a:r>
              <a:rPr lang="en-US" dirty="0"/>
              <a:t>SPA-</a:t>
            </a:r>
            <a:r>
              <a:rPr lang="uk-UA" dirty="0"/>
              <a:t>додатків підвищує вимоги до ефективного управління станом, яке є ключовим елементом для забезпечення стабільності, масштабованості, синхронізації даних та роботи додатку в цілому. </a:t>
            </a:r>
            <a:br>
              <a:rPr lang="uk-UA" dirty="0"/>
            </a:b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Один із найпопулярніших фреймворків для розробки таких додатків — це </a:t>
            </a:r>
            <a:r>
              <a:rPr lang="en-US" dirty="0"/>
              <a:t>Angular. </a:t>
            </a:r>
            <a:r>
              <a:rPr lang="uk-UA" dirty="0"/>
              <a:t>Він підтримує різні підходи до </a:t>
            </a:r>
            <a:r>
              <a:rPr lang="en-US" dirty="0"/>
              <a:t>state management: </a:t>
            </a:r>
            <a:r>
              <a:rPr lang="uk-UA" dirty="0"/>
              <a:t>від </a:t>
            </a:r>
            <a:r>
              <a:rPr lang="uk-UA" dirty="0" err="1"/>
              <a:t>нативного</a:t>
            </a:r>
            <a:r>
              <a:rPr lang="uk-UA" dirty="0"/>
              <a:t> </a:t>
            </a:r>
            <a:r>
              <a:rPr lang="en-US" dirty="0" err="1"/>
              <a:t>RxJS</a:t>
            </a:r>
            <a:r>
              <a:rPr lang="en-US" dirty="0"/>
              <a:t> </a:t>
            </a:r>
            <a:r>
              <a:rPr lang="uk-UA" dirty="0"/>
              <a:t>або сигнали до спеціалізованих бібліотек, таких як </a:t>
            </a:r>
            <a:r>
              <a:rPr lang="en-US" dirty="0" err="1"/>
              <a:t>NgRx</a:t>
            </a:r>
            <a:r>
              <a:rPr lang="en-US" dirty="0"/>
              <a:t>, Akita </a:t>
            </a:r>
            <a:r>
              <a:rPr lang="uk-UA" dirty="0"/>
              <a:t>та </a:t>
            </a:r>
            <a:r>
              <a:rPr lang="en-US" dirty="0" err="1"/>
              <a:t>Ngx</a:t>
            </a:r>
            <a:r>
              <a:rPr lang="en-US" dirty="0"/>
              <a:t>-base-state. </a:t>
            </a:r>
            <a:br>
              <a:rPr lang="uk-UA" dirty="0"/>
            </a:b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Проте при виборі між цими інструментами розробники часто стикаються з відсутністю практичних рекомендацій. Більшість наявних джерел — це або офіційна документація, або теоретичні статті без реального порівняння продуктивності.</a:t>
            </a:r>
            <a:br>
              <a:rPr lang="uk-UA" dirty="0"/>
            </a:br>
            <a:br>
              <a:rPr lang="uk-UA" dirty="0"/>
            </a:br>
            <a:r>
              <a:rPr lang="uk-UA" dirty="0"/>
              <a:t> 	Тому актуальність мого дослідження полягає у тому, щоб заповнити цю прогалину — провести експериментальне порівняння трьох </a:t>
            </a:r>
            <a:r>
              <a:rPr lang="en-US" dirty="0"/>
              <a:t>state-</a:t>
            </a:r>
            <a:r>
              <a:rPr lang="uk-UA" dirty="0"/>
              <a:t>менеджерів у рамках реального </a:t>
            </a:r>
            <a:r>
              <a:rPr lang="en-US" dirty="0"/>
              <a:t>Angular-</a:t>
            </a:r>
            <a:r>
              <a:rPr lang="uk-UA" dirty="0"/>
              <a:t>додатка та сформувати обґрунтовані чіткі рекомендації для вибору оптимального рішення.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DB709FD3-4261-A4C5-4AC4-E2AF0D706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2531581B-B3C1-8752-6CC4-C91A1DF4E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2761067E-D79B-F62F-E2EE-211665FC36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algn="just"/>
            <a:r>
              <a:rPr lang="uk-UA" dirty="0"/>
              <a:t>Основний напрям мого дослідження — це практичне порівняння трьох популярних </a:t>
            </a:r>
            <a:r>
              <a:rPr lang="en-US" dirty="0"/>
              <a:t>state-</a:t>
            </a:r>
            <a:r>
              <a:rPr lang="uk-UA" dirty="0"/>
              <a:t>менеджерів, які активно використовуються в </a:t>
            </a:r>
            <a:r>
              <a:rPr lang="en-US" dirty="0"/>
              <a:t>Angular-</a:t>
            </a:r>
            <a:r>
              <a:rPr lang="uk-UA" dirty="0"/>
              <a:t>додатках: </a:t>
            </a:r>
            <a:r>
              <a:rPr lang="en-US" dirty="0" err="1"/>
              <a:t>NgRx</a:t>
            </a:r>
            <a:r>
              <a:rPr lang="en-US" dirty="0"/>
              <a:t>, Akita </a:t>
            </a:r>
            <a:r>
              <a:rPr lang="uk-UA" dirty="0"/>
              <a:t>та </a:t>
            </a:r>
            <a:r>
              <a:rPr lang="en-US" dirty="0" err="1"/>
              <a:t>Ngx</a:t>
            </a:r>
            <a:r>
              <a:rPr lang="en-US" dirty="0"/>
              <a:t>-base-state. </a:t>
            </a:r>
            <a:endParaRPr lang="uk-UA" dirty="0"/>
          </a:p>
          <a:p>
            <a:pPr indent="457200" algn="just"/>
            <a:r>
              <a:rPr lang="uk-UA" dirty="0"/>
              <a:t>На відміну від більшості досліджень, я зосередився не лише на теоретичних особливостях, а передусім — на експериментальному дослідженні: як саме ці інструменти впливають на продуктивність, швидкодію, структуру коду та простоту масштабування в умовах реального </a:t>
            </a:r>
            <a:r>
              <a:rPr lang="uk-UA" dirty="0" err="1"/>
              <a:t>проєкту</a:t>
            </a:r>
            <a:r>
              <a:rPr lang="uk-UA" dirty="0"/>
              <a:t>. </a:t>
            </a:r>
          </a:p>
          <a:p>
            <a:pPr indent="457200" algn="just"/>
            <a:r>
              <a:rPr lang="uk-UA" dirty="0"/>
              <a:t>Об’єктом дослідження є процеси управління станом у сучасних веб-додатках, створених з використанням фреймворку </a:t>
            </a:r>
            <a:r>
              <a:rPr lang="en-US" dirty="0"/>
              <a:t>Angular. </a:t>
            </a:r>
            <a:endParaRPr lang="uk-UA" dirty="0"/>
          </a:p>
          <a:p>
            <a:pPr indent="457200" algn="just"/>
            <a:r>
              <a:rPr lang="uk-UA" dirty="0"/>
              <a:t>Предмет дослідження — це </a:t>
            </a:r>
            <a:r>
              <a:rPr lang="en-US" dirty="0"/>
              <a:t>state-</a:t>
            </a:r>
            <a:r>
              <a:rPr lang="uk-UA" dirty="0"/>
              <a:t>менеджери та їхній вплив на ключові характеристики продуктивності додатка.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098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У процесі дослідження я проаналізував офіційну документацію </a:t>
            </a:r>
            <a:r>
              <a:rPr lang="en-US" dirty="0"/>
              <a:t>Angular, </a:t>
            </a:r>
            <a:r>
              <a:rPr lang="en-US" dirty="0" err="1"/>
              <a:t>NgRx</a:t>
            </a:r>
            <a:r>
              <a:rPr lang="en-US" dirty="0"/>
              <a:t>, Akita </a:t>
            </a:r>
            <a:r>
              <a:rPr lang="uk-UA" dirty="0"/>
              <a:t>та </a:t>
            </a:r>
            <a:r>
              <a:rPr lang="en-US" dirty="0" err="1"/>
              <a:t>Ngx</a:t>
            </a:r>
            <a:r>
              <a:rPr lang="en-US" dirty="0"/>
              <a:t>-base-state, </a:t>
            </a:r>
            <a:r>
              <a:rPr lang="uk-UA" dirty="0"/>
              <a:t>що дозволило глибше зрозуміти архітектуру та рекомендовані підходи до інтеграції. Теоретичну базу доповнила книга “</a:t>
            </a:r>
            <a:r>
              <a:rPr lang="en-US" dirty="0" err="1"/>
              <a:t>RxJS</a:t>
            </a:r>
            <a:r>
              <a:rPr lang="en-US" dirty="0"/>
              <a:t> in Action” </a:t>
            </a:r>
            <a:r>
              <a:rPr lang="uk-UA" dirty="0"/>
              <a:t>для більшого розуміння реактивності. Також були розглянуті сучасні статті розробників, такі як “</a:t>
            </a:r>
            <a:r>
              <a:rPr lang="en-US" dirty="0"/>
              <a:t>Deep Comparison of State Management Solutions in Angular” </a:t>
            </a:r>
            <a:r>
              <a:rPr lang="uk-UA" dirty="0"/>
              <a:t>і “</a:t>
            </a:r>
            <a:r>
              <a:rPr lang="en-US" dirty="0"/>
              <a:t>State Management in Angular: Exploring Strategies”. </a:t>
            </a: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Розглянуті джерела висвітлюють особливості кожного з підходів, але, як правило, обмежуються теоретичним описом і не містять результатів тестування в реальних умовах, також розглядаються тільки популярні </a:t>
            </a:r>
            <a:r>
              <a:rPr lang="uk-UA" dirty="0" err="1"/>
              <a:t>інструмети</a:t>
            </a:r>
            <a:r>
              <a:rPr lang="uk-UA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На відміну від попередніх досліджень, моє полягає в його практичній спрямованості, та </a:t>
            </a:r>
            <a:r>
              <a:rPr lang="uk-UA" dirty="0" err="1"/>
              <a:t>обʼєктивною</a:t>
            </a:r>
            <a:r>
              <a:rPr lang="uk-UA" dirty="0"/>
              <a:t> оцінкою за чітко </a:t>
            </a:r>
            <a:r>
              <a:rPr lang="uk-UA" dirty="0" err="1"/>
              <a:t>визначиними</a:t>
            </a:r>
            <a:r>
              <a:rPr lang="uk-UA" dirty="0"/>
              <a:t> метриками, також воно враховує </a:t>
            </a:r>
            <a:r>
              <a:rPr lang="uk-UA" dirty="0" err="1"/>
              <a:t>маловідомірішення</a:t>
            </a:r>
            <a:r>
              <a:rPr lang="uk-UA" dirty="0"/>
              <a:t> такі як </a:t>
            </a:r>
            <a:r>
              <a:rPr lang="en-US" dirty="0" err="1"/>
              <a:t>ngx</a:t>
            </a:r>
            <a:r>
              <a:rPr lang="en-US" dirty="0"/>
              <a:t>-base-state </a:t>
            </a:r>
            <a:r>
              <a:rPr lang="uk-UA" dirty="0"/>
              <a:t>та в результаті надає чіткі рекомендації.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Задачею даного дослідження є порівняння цих трьох підходів, аналіз їхніх технічних особливостей, переваг і недоліків, перевірка ефективності роботи в реальних умовах, та формування практичних рекомендацій щодо вибору інструменту залежно від складності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проєкту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потреб та вимог у продуктивності та масштабованості.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17DE499C-FB3A-2ACB-8139-46F58547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>
            <a:extLst>
              <a:ext uri="{FF2B5EF4-FFF2-40B4-BE49-F238E27FC236}">
                <a16:creationId xmlns:a16="http://schemas.microsoft.com/office/drawing/2014/main" id="{F2570674-43B6-1EC2-7F46-6FDF91765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>
            <a:extLst>
              <a:ext uri="{FF2B5EF4-FFF2-40B4-BE49-F238E27FC236}">
                <a16:creationId xmlns:a16="http://schemas.microsoft.com/office/drawing/2014/main" id="{973A8FE3-9FB8-54ED-3032-35B6B9873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досягнення поставленої мети дослідження, було сформовано чіткий план виконання роботи.</a:t>
            </a:r>
          </a:p>
          <a:p>
            <a:pPr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1) Першим кроком проаналізувати архітектурні підходи кожного з трьох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state-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менеджерів, розглянувши базові принципи їх роботи та структури.</a:t>
            </a:r>
          </a:p>
          <a:p>
            <a:pPr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2) Другим, розробити три ідентичні за функціональністю веб-додатки, кожен з яких реалізований із використанням одного з обраних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state-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менеджерів. Це дозволить забезпечити об’єктивні умови для порівняння.</a:t>
            </a:r>
          </a:p>
          <a:p>
            <a:pPr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3) Третім, визначити ключові метрики продуктивності та коду, за якими буде оцінено кожен з інструментів.</a:t>
            </a:r>
          </a:p>
          <a:p>
            <a:pPr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4) Далі, на основі сформованих метрик провести експериментальне тестування кожного додатку. Це дозволить зафіксувати реальні показники.</a:t>
            </a:r>
          </a:p>
          <a:p>
            <a:pPr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5) І в кінці, проведення аналізу результатів і формування висновків та рекомендацій щодо вибору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state-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менеджера відповідно до специфіки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проєкту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0277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Методологія дослідження поєднує теоретичний аналіз та практичне тестування. </a:t>
            </a:r>
          </a:p>
          <a:p>
            <a:pPr indent="457200"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теоретичному етапі було проаналізовано архітектурні підходи та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всіх трьох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стейт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-менеджерів, з урахуванням принципів реактивного програмування, які лежать в основі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Angular.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Розглянуто особливості впровадження, підтримки та масштабування кожного з рішень. </a:t>
            </a:r>
          </a:p>
          <a:p>
            <a:pPr indent="457200"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Практичне дослідження базувалося на експериментальному підході: було створено три окремі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Angular-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додатки з ідентичною логікою та функціональністю, в яких реалізовані відповідні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state-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менеджери. </a:t>
            </a:r>
          </a:p>
          <a:p>
            <a:pPr indent="457200" algn="just"/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Кожен варіант тестувався за однаковими умовами, з вимірюванням таких метрик, як швидкодія, споживання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памʼяті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затримка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рендерингу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обсяг та дублювання коду. Такий підхід дозволить отримати об’єктивні порівняльні результати.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1ECF2440-EE52-0D16-80B5-9EC7A141A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>
            <a:extLst>
              <a:ext uri="{FF2B5EF4-FFF2-40B4-BE49-F238E27FC236}">
                <a16:creationId xmlns:a16="http://schemas.microsoft.com/office/drawing/2014/main" id="{0458E519-B1E1-80FA-EF81-3E2C728DB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>
            <a:extLst>
              <a:ext uri="{FF2B5EF4-FFF2-40B4-BE49-F238E27FC236}">
                <a16:creationId xmlns:a16="http://schemas.microsoft.com/office/drawing/2014/main" id="{9077D3DA-7689-32C7-2CB4-F850493BF7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algn="just"/>
            <a:r>
              <a:rPr lang="uk-UA" dirty="0"/>
              <a:t>Для реалізації </a:t>
            </a:r>
            <a:r>
              <a:rPr lang="uk-UA" dirty="0" err="1"/>
              <a:t>проєкту</a:t>
            </a:r>
            <a:r>
              <a:rPr lang="uk-UA" dirty="0"/>
              <a:t> було використано сучасний стек технологій як на клієнтській, так і на серверній частині. </a:t>
            </a:r>
          </a:p>
          <a:p>
            <a:pPr indent="457200" algn="just"/>
            <a:r>
              <a:rPr lang="uk-UA" dirty="0"/>
              <a:t>Клієнтська частина реалізована за допомогою </a:t>
            </a:r>
            <a:r>
              <a:rPr lang="en-US" dirty="0"/>
              <a:t>Angular 17, </a:t>
            </a:r>
            <a:r>
              <a:rPr lang="uk-UA" dirty="0"/>
              <a:t>з використанням </a:t>
            </a:r>
            <a:r>
              <a:rPr lang="en-US" dirty="0"/>
              <a:t>TypeScript </a:t>
            </a:r>
            <a:r>
              <a:rPr lang="uk-UA" dirty="0"/>
              <a:t>та </a:t>
            </a:r>
            <a:r>
              <a:rPr lang="en-US" dirty="0" err="1"/>
              <a:t>RxJS</a:t>
            </a:r>
            <a:r>
              <a:rPr lang="en-US" dirty="0"/>
              <a:t>. </a:t>
            </a:r>
            <a:r>
              <a:rPr lang="uk-UA" dirty="0"/>
              <a:t>Розробка клієнтських додатків велась у </a:t>
            </a:r>
            <a:r>
              <a:rPr lang="uk-UA" dirty="0" err="1"/>
              <a:t>монорепозиторії</a:t>
            </a:r>
            <a:r>
              <a:rPr lang="uk-UA" dirty="0"/>
              <a:t> </a:t>
            </a:r>
            <a:r>
              <a:rPr lang="en-US" dirty="0" err="1"/>
              <a:t>Nx</a:t>
            </a:r>
            <a:r>
              <a:rPr lang="en-US" dirty="0"/>
              <a:t>. </a:t>
            </a:r>
            <a:endParaRPr lang="uk-UA" dirty="0"/>
          </a:p>
          <a:p>
            <a:pPr indent="457200" algn="just"/>
            <a:r>
              <a:rPr lang="uk-UA" dirty="0"/>
              <a:t>Серверна частина побудована на </a:t>
            </a:r>
            <a:r>
              <a:rPr lang="en-US" dirty="0"/>
              <a:t>Node.js </a:t>
            </a:r>
            <a:r>
              <a:rPr lang="uk-UA" dirty="0"/>
              <a:t>з використанням фреймворку </a:t>
            </a:r>
            <a:r>
              <a:rPr lang="en-US" dirty="0" err="1"/>
              <a:t>NestJS</a:t>
            </a:r>
            <a:r>
              <a:rPr lang="en-US" dirty="0"/>
              <a:t>, </a:t>
            </a:r>
            <a:r>
              <a:rPr lang="uk-UA" dirty="0"/>
              <a:t>а база даних — </a:t>
            </a:r>
            <a:r>
              <a:rPr lang="en-US" dirty="0"/>
              <a:t>PostgreSQL. </a:t>
            </a:r>
            <a:endParaRPr lang="uk-UA" dirty="0"/>
          </a:p>
          <a:p>
            <a:pPr indent="457200" algn="just"/>
            <a:r>
              <a:rPr lang="uk-UA" dirty="0"/>
              <a:t>Для тестування та збору метрик використовувались інструменти </a:t>
            </a:r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, Lighthouse, Jasmine </a:t>
            </a:r>
            <a:r>
              <a:rPr lang="uk-UA" dirty="0"/>
              <a:t>та </a:t>
            </a:r>
            <a:r>
              <a:rPr lang="en-US" dirty="0"/>
              <a:t>Karma. </a:t>
            </a:r>
            <a:endParaRPr lang="uk-UA" dirty="0"/>
          </a:p>
          <a:p>
            <a:pPr indent="457200" algn="just"/>
            <a:r>
              <a:rPr lang="uk-UA" dirty="0"/>
              <a:t>Серед інструментів для розробки це — </a:t>
            </a:r>
            <a:r>
              <a:rPr lang="en-US" dirty="0"/>
              <a:t>WebStorm, IntelliJ IDEA </a:t>
            </a:r>
            <a:r>
              <a:rPr lang="uk-UA" dirty="0"/>
              <a:t>та </a:t>
            </a:r>
            <a:r>
              <a:rPr lang="en-US" dirty="0"/>
              <a:t>Postman </a:t>
            </a:r>
            <a:r>
              <a:rPr lang="uk-UA" dirty="0"/>
              <a:t>для перевірки </a:t>
            </a:r>
            <a:r>
              <a:rPr lang="en-US" dirty="0"/>
              <a:t>API.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48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Для тестового додатку було реалізовано </a:t>
            </a:r>
            <a:r>
              <a:rPr lang="uk-UA" dirty="0" err="1"/>
              <a:t>трирівневу</a:t>
            </a:r>
            <a:r>
              <a:rPr lang="uk-UA" dirty="0"/>
              <a:t> клієнт-серверну архітектуру (3-</a:t>
            </a:r>
            <a:r>
              <a:rPr lang="en-US" dirty="0"/>
              <a:t>tier architecture).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uk-UA" dirty="0"/>
              <a:t>Перший рівень (Клієнтський) — представлений трьома </a:t>
            </a:r>
            <a:r>
              <a:rPr lang="en-US" dirty="0"/>
              <a:t>Angular-</a:t>
            </a:r>
            <a:r>
              <a:rPr lang="uk-UA" dirty="0"/>
              <a:t>додатками, кожен з яких реалізує один зі </a:t>
            </a:r>
            <a:r>
              <a:rPr lang="en-US" dirty="0"/>
              <a:t>state-</a:t>
            </a:r>
            <a:r>
              <a:rPr lang="uk-UA" dirty="0"/>
              <a:t>менеджерів: </a:t>
            </a:r>
            <a:r>
              <a:rPr lang="en-US" dirty="0" err="1"/>
              <a:t>NgRx</a:t>
            </a:r>
            <a:r>
              <a:rPr lang="en-US" dirty="0"/>
              <a:t>, Akita </a:t>
            </a:r>
            <a:r>
              <a:rPr lang="uk-UA" dirty="0"/>
              <a:t>та </a:t>
            </a:r>
            <a:r>
              <a:rPr lang="en-US" dirty="0" err="1"/>
              <a:t>Ngx</a:t>
            </a:r>
            <a:r>
              <a:rPr lang="en-US" dirty="0"/>
              <a:t>-base-state. </a:t>
            </a:r>
            <a:r>
              <a:rPr lang="uk-UA" dirty="0"/>
              <a:t>Вони побудовані у рамках </a:t>
            </a:r>
            <a:r>
              <a:rPr lang="uk-UA" dirty="0" err="1"/>
              <a:t>монорепозиторію</a:t>
            </a:r>
            <a:r>
              <a:rPr lang="uk-UA" dirty="0"/>
              <a:t> </a:t>
            </a:r>
            <a:r>
              <a:rPr lang="en-US" dirty="0" err="1"/>
              <a:t>Nx</a:t>
            </a:r>
            <a:r>
              <a:rPr lang="en-US" dirty="0"/>
              <a:t>, </a:t>
            </a:r>
            <a:r>
              <a:rPr lang="uk-UA" dirty="0"/>
              <a:t>що дало змогу централізовано керувати </a:t>
            </a:r>
            <a:r>
              <a:rPr lang="uk-UA" dirty="0" err="1"/>
              <a:t>залежностями</a:t>
            </a:r>
            <a:r>
              <a:rPr lang="uk-UA" dirty="0"/>
              <a:t> та використовувати спільну бібліотеку </a:t>
            </a:r>
            <a:r>
              <a:rPr lang="en-US" dirty="0"/>
              <a:t>UI-</a:t>
            </a:r>
            <a:r>
              <a:rPr lang="uk-UA" dirty="0"/>
              <a:t>компонентів, що забезпечує однакову структуру та інтерфейс.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Другий рівень (Серверний) - реалізований з використанням </a:t>
            </a:r>
            <a:r>
              <a:rPr lang="en-US" dirty="0" err="1"/>
              <a:t>NestJS</a:t>
            </a:r>
            <a:r>
              <a:rPr lang="en-US" dirty="0"/>
              <a:t>, </a:t>
            </a:r>
            <a:r>
              <a:rPr lang="uk-UA" dirty="0"/>
              <a:t>який побудований за принципами модульності та розділення </a:t>
            </a:r>
            <a:r>
              <a:rPr lang="uk-UA" dirty="0" err="1"/>
              <a:t>відповідальностей</a:t>
            </a:r>
            <a:r>
              <a:rPr lang="uk-UA" dirty="0"/>
              <a:t>. Цей рівень складається з трьох основних шарів: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	</a:t>
            </a:r>
            <a:r>
              <a:rPr lang="en-US" dirty="0"/>
              <a:t>Controller Layer </a:t>
            </a:r>
            <a:r>
              <a:rPr lang="uk-UA" dirty="0"/>
              <a:t>відповідає за прийом та маршрутизацію </a:t>
            </a:r>
            <a:r>
              <a:rPr lang="en-US" dirty="0"/>
              <a:t>HTTP-</a:t>
            </a:r>
            <a:r>
              <a:rPr lang="uk-UA" dirty="0"/>
              <a:t>запитів;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	</a:t>
            </a:r>
            <a:r>
              <a:rPr lang="en-US" dirty="0"/>
              <a:t>Business Logic Layer </a:t>
            </a:r>
            <a:r>
              <a:rPr lang="uk-UA" dirty="0"/>
              <a:t>містить основну логіку додатку;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	</a:t>
            </a:r>
            <a:r>
              <a:rPr lang="en-US" dirty="0"/>
              <a:t>Data Access Layer </a:t>
            </a:r>
            <a:r>
              <a:rPr lang="uk-UA" dirty="0"/>
              <a:t>забезпечує доступ до бази даних, ізольований від логіки, через репозиторії.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	Третій рівень (База даних) — використана </a:t>
            </a:r>
            <a:r>
              <a:rPr lang="en-US" dirty="0"/>
              <a:t>PostgreSQL, </a:t>
            </a:r>
            <a:r>
              <a:rPr lang="uk-UA" dirty="0"/>
              <a:t>яка зберігає схему та </a:t>
            </a:r>
            <a:r>
              <a:rPr lang="uk-UA" dirty="0" err="1"/>
              <a:t>звʼязки</a:t>
            </a:r>
            <a:r>
              <a:rPr lang="uk-UA" dirty="0"/>
              <a:t> між сутностями “група” та “завдання”.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73791" y="781543"/>
            <a:ext cx="5257173" cy="11744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/>
              <a:t>Дослідження продуктивності та ефективності </a:t>
            </a:r>
            <a:r>
              <a:rPr lang="en-US" sz="2400" dirty="0"/>
              <a:t>state-</a:t>
            </a:r>
            <a:r>
              <a:rPr lang="uk-UA" sz="2400" dirty="0"/>
              <a:t>менеджерів для веб-додатків на </a:t>
            </a:r>
            <a:r>
              <a:rPr lang="en-US" sz="2400" dirty="0"/>
              <a:t>Angular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874178" y="3516417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Коробейник В.С., ІПЗм-23-1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Науковий керівник: </a:t>
            </a:r>
            <a:r>
              <a:rPr lang="uk-UA" dirty="0" err="1"/>
              <a:t>к.т.н</a:t>
            </a:r>
            <a:r>
              <a:rPr lang="uk-UA" dirty="0"/>
              <a:t>., проф. Шубін І.Ю.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12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11101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Зміст проведеного експерименту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68925" y="872381"/>
            <a:ext cx="5782625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Методи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Проведено експериментальне тестування трьох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менеджерів у реальних умовах: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NgRx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Akita,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-base-state.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Для кожного з них було створено окремий функціонально ідентичний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Angular-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додаток типу “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To-Do List”.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Вхідні дані 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Згенеровано тестові набори — масиви задач від 100 до 10 000 елементів. Сценарії включали часті зміни стану, масові оновлення інтерфейсу, а також симуляцію типових дій користувача: додавання, редагування, видалення, групування задач.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4" name="Picture 3" descr="A person standing on a gear with a computer&#10;&#10;Description automatically generated">
            <a:extLst>
              <a:ext uri="{FF2B5EF4-FFF2-40B4-BE49-F238E27FC236}">
                <a16:creationId xmlns:a16="http://schemas.microsoft.com/office/drawing/2014/main" id="{AD860165-AD87-6A59-6A41-F5CE16172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1244600"/>
            <a:ext cx="27940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63016DD-13CF-9018-001B-E3C87F496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>
            <a:extLst>
              <a:ext uri="{FF2B5EF4-FFF2-40B4-BE49-F238E27FC236}">
                <a16:creationId xmlns:a16="http://schemas.microsoft.com/office/drawing/2014/main" id="{D3A2A7E7-4BDC-C2B3-33B4-DB269A7F0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Зміст проведеного експерименту</a:t>
            </a:r>
            <a:endParaRPr sz="3200" dirty="0"/>
          </a:p>
        </p:txBody>
      </p:sp>
      <p:sp>
        <p:nvSpPr>
          <p:cNvPr id="114" name="Google Shape;114;p20">
            <a:extLst>
              <a:ext uri="{FF2B5EF4-FFF2-40B4-BE49-F238E27FC236}">
                <a16:creationId xmlns:a16="http://schemas.microsoft.com/office/drawing/2014/main" id="{03293775-3E11-EEE6-563B-F8E86ACB2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60575" y="1005500"/>
            <a:ext cx="3831075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Критерії оцінювання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Час оновлення стану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Затримка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рендерингу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Використання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памʼяті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Обсяг коду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</a:pP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Дублювання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шаблонного коду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</a:pP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Розмір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вихідного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коду</a:t>
            </a:r>
            <a:endParaRPr lang="uk-U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5" name="Google Shape;115;p20">
            <a:extLst>
              <a:ext uri="{FF2B5EF4-FFF2-40B4-BE49-F238E27FC236}">
                <a16:creationId xmlns:a16="http://schemas.microsoft.com/office/drawing/2014/main" id="{2EEB8C95-C2A1-300C-FE26-8C7F0EE46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6AB34-6B5D-C8F5-650D-67D985315AE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D560AD1A-F701-31E0-761C-46E566486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1" y="1247866"/>
            <a:ext cx="3916399" cy="305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C650C4-8B3A-130F-8AD6-D2C2B136804A}"/>
              </a:ext>
            </a:extLst>
          </p:cNvPr>
          <p:cNvSpPr txBox="1"/>
          <p:nvPr/>
        </p:nvSpPr>
        <p:spPr>
          <a:xfrm>
            <a:off x="1733989" y="844934"/>
            <a:ext cx="1849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/>
              <a:t>Послідовність дій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9962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86BF1A15-BDA8-43C3-4281-0C0255FF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CB4E356B-2150-E7F3-4722-6580B0CA8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Результати експерименту 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F6CFA04E-9E37-662A-EB48-0E61B2A457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D348B7-9F42-24AB-2BD1-D9E33EDFBF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9" name="Picture 8" descr="A blue and black clock with a tick&#10;&#10;Description automatically generated">
            <a:extLst>
              <a:ext uri="{FF2B5EF4-FFF2-40B4-BE49-F238E27FC236}">
                <a16:creationId xmlns:a16="http://schemas.microsoft.com/office/drawing/2014/main" id="{7775F746-E663-026E-AD04-55F50841F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66" y="784000"/>
            <a:ext cx="504953" cy="504953"/>
          </a:xfrm>
          <a:prstGeom prst="rect">
            <a:avLst/>
          </a:prstGeom>
        </p:spPr>
      </p:pic>
      <p:pic>
        <p:nvPicPr>
          <p:cNvPr id="10" name="Picture 9" descr="A paint brush with a black background&#10;&#10;Description automatically generated">
            <a:extLst>
              <a:ext uri="{FF2B5EF4-FFF2-40B4-BE49-F238E27FC236}">
                <a16:creationId xmlns:a16="http://schemas.microsoft.com/office/drawing/2014/main" id="{EE0698C6-D65E-7E71-AAA1-C7D43D3BB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83" y="784000"/>
            <a:ext cx="504953" cy="504953"/>
          </a:xfrm>
          <a:prstGeom prst="rect">
            <a:avLst/>
          </a:prstGeom>
        </p:spPr>
      </p:pic>
      <p:graphicFrame>
        <p:nvGraphicFramePr>
          <p:cNvPr id="11" name="Диаграмма 2">
            <a:extLst>
              <a:ext uri="{FF2B5EF4-FFF2-40B4-BE49-F238E27FC236}">
                <a16:creationId xmlns:a16="http://schemas.microsoft.com/office/drawing/2014/main" id="{0364272F-F38E-6E3E-7986-5F6785142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438553"/>
              </p:ext>
            </p:extLst>
          </p:nvPr>
        </p:nvGraphicFramePr>
        <p:xfrm>
          <a:off x="167478" y="1480286"/>
          <a:ext cx="4565865" cy="2879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Диаграмма 2">
            <a:extLst>
              <a:ext uri="{FF2B5EF4-FFF2-40B4-BE49-F238E27FC236}">
                <a16:creationId xmlns:a16="http://schemas.microsoft.com/office/drawing/2014/main" id="{B10F372F-E6F5-3165-4C0B-4C911780E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989466"/>
              </p:ext>
            </p:extLst>
          </p:nvPr>
        </p:nvGraphicFramePr>
        <p:xfrm>
          <a:off x="4733343" y="1480286"/>
          <a:ext cx="4227560" cy="2879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0860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Результати експерименту 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5" name="Picture 4" descr="A green rectangular object with black squares&#10;&#10;Description automatically generated">
            <a:extLst>
              <a:ext uri="{FF2B5EF4-FFF2-40B4-BE49-F238E27FC236}">
                <a16:creationId xmlns:a16="http://schemas.microsoft.com/office/drawing/2014/main" id="{0475F47A-2DF1-F32C-4ED7-60AAEAF2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31" y="865067"/>
            <a:ext cx="546737" cy="546737"/>
          </a:xfrm>
          <a:prstGeom prst="rect">
            <a:avLst/>
          </a:prstGeom>
        </p:spPr>
      </p:pic>
      <p:pic>
        <p:nvPicPr>
          <p:cNvPr id="6" name="Picture 5" descr="A blue and black icon with arrows&#10;&#10;Description automatically generated">
            <a:extLst>
              <a:ext uri="{FF2B5EF4-FFF2-40B4-BE49-F238E27FC236}">
                <a16:creationId xmlns:a16="http://schemas.microsoft.com/office/drawing/2014/main" id="{C32801F1-8C9F-4091-645B-5E85AA555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95" y="757057"/>
            <a:ext cx="654747" cy="654747"/>
          </a:xfrm>
          <a:prstGeom prst="rect">
            <a:avLst/>
          </a:prstGeom>
        </p:spPr>
      </p:pic>
      <p:graphicFrame>
        <p:nvGraphicFramePr>
          <p:cNvPr id="7" name="Диаграмма 2">
            <a:extLst>
              <a:ext uri="{FF2B5EF4-FFF2-40B4-BE49-F238E27FC236}">
                <a16:creationId xmlns:a16="http://schemas.microsoft.com/office/drawing/2014/main" id="{9CCC1F59-09DB-962C-D90E-FA6C35F64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34982"/>
              </p:ext>
            </p:extLst>
          </p:nvPr>
        </p:nvGraphicFramePr>
        <p:xfrm>
          <a:off x="117207" y="1608846"/>
          <a:ext cx="4701209" cy="275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Диаграмма 2">
            <a:extLst>
              <a:ext uri="{FF2B5EF4-FFF2-40B4-BE49-F238E27FC236}">
                <a16:creationId xmlns:a16="http://schemas.microsoft.com/office/drawing/2014/main" id="{23A61947-470A-91CA-6F27-D02B598D4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1316058"/>
              </p:ext>
            </p:extLst>
          </p:nvPr>
        </p:nvGraphicFramePr>
        <p:xfrm>
          <a:off x="4784417" y="1598570"/>
          <a:ext cx="4206240" cy="2723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4E8D27A1-864A-72E2-FF7E-A886CD36C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5165A1B6-6779-EA3F-05AF-A9DB3CB8C1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Результати експерименту 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72CB33EE-665E-6B38-081C-F0B2F2AEB2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5D90A-10CC-5F7D-5A49-DD29174C025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3" name="Picture 2" descr="A blue circle with a percent sign&#10;&#10;Description automatically generated">
            <a:extLst>
              <a:ext uri="{FF2B5EF4-FFF2-40B4-BE49-F238E27FC236}">
                <a16:creationId xmlns:a16="http://schemas.microsoft.com/office/drawing/2014/main" id="{D27DED6A-93AB-7A2E-463E-26E858A3D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88" y="819294"/>
            <a:ext cx="610094" cy="610094"/>
          </a:xfrm>
          <a:prstGeom prst="rect">
            <a:avLst/>
          </a:prstGeom>
        </p:spPr>
      </p:pic>
      <p:pic>
        <p:nvPicPr>
          <p:cNvPr id="4" name="Picture 3" descr="A blue and pink arrows on a black background&#10;&#10;Description automatically generated">
            <a:extLst>
              <a:ext uri="{FF2B5EF4-FFF2-40B4-BE49-F238E27FC236}">
                <a16:creationId xmlns:a16="http://schemas.microsoft.com/office/drawing/2014/main" id="{0471CF71-3CE6-2B9D-FB34-FCF41EFF8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601" y="757348"/>
            <a:ext cx="733986" cy="733986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5AD0F61-254D-6562-F8D3-9834598A02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350345"/>
              </p:ext>
            </p:extLst>
          </p:nvPr>
        </p:nvGraphicFramePr>
        <p:xfrm>
          <a:off x="268925" y="1570382"/>
          <a:ext cx="4909362" cy="2862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Диаграмма 1">
            <a:extLst>
              <a:ext uri="{FF2B5EF4-FFF2-40B4-BE49-F238E27FC236}">
                <a16:creationId xmlns:a16="http://schemas.microsoft.com/office/drawing/2014/main" id="{BF803931-093B-DDAD-DAA7-097B4B8EB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039113"/>
              </p:ext>
            </p:extLst>
          </p:nvPr>
        </p:nvGraphicFramePr>
        <p:xfrm>
          <a:off x="4660313" y="1570381"/>
          <a:ext cx="4517045" cy="2734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175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Аналіз</a:t>
            </a:r>
            <a:r>
              <a:rPr lang="uk" sz="3200" dirty="0"/>
              <a:t> отриманих результатів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EE34A6-78CD-D5CA-FFE5-47532BAED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1298"/>
              </p:ext>
            </p:extLst>
          </p:nvPr>
        </p:nvGraphicFramePr>
        <p:xfrm>
          <a:off x="522613" y="793577"/>
          <a:ext cx="8013223" cy="34600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191448124"/>
                    </a:ext>
                  </a:extLst>
                </a:gridCol>
                <a:gridCol w="1983581">
                  <a:extLst>
                    <a:ext uri="{9D8B030D-6E8A-4147-A177-3AD203B41FA5}">
                      <a16:colId xmlns:a16="http://schemas.microsoft.com/office/drawing/2014/main" val="668475069"/>
                    </a:ext>
                  </a:extLst>
                </a:gridCol>
                <a:gridCol w="1983581">
                  <a:extLst>
                    <a:ext uri="{9D8B030D-6E8A-4147-A177-3AD203B41FA5}">
                      <a16:colId xmlns:a16="http://schemas.microsoft.com/office/drawing/2014/main" val="3920471813"/>
                    </a:ext>
                  </a:extLst>
                </a:gridCol>
                <a:gridCol w="1983581">
                  <a:extLst>
                    <a:ext uri="{9D8B030D-6E8A-4147-A177-3AD203B41FA5}">
                      <a16:colId xmlns:a16="http://schemas.microsoft.com/office/drawing/2014/main" val="596386554"/>
                    </a:ext>
                  </a:extLst>
                </a:gridCol>
              </a:tblGrid>
              <a:tr h="490311">
                <a:tc>
                  <a:txBody>
                    <a:bodyPr/>
                    <a:lstStyle/>
                    <a:p>
                      <a:pPr algn="ctr"/>
                      <a:r>
                        <a:rPr lang="uk-UA" sz="14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Метрика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Ngx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-base-state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Akita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NgRx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678818"/>
                  </a:ext>
                </a:extLst>
              </a:tr>
              <a:tr h="490311">
                <a:tc>
                  <a:txBody>
                    <a:bodyPr/>
                    <a:lstStyle/>
                    <a:p>
                      <a:pPr algn="ctr"/>
                      <a:r>
                        <a:rPr lang="uk-U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Час оновлення стану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 0.4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мс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 – 0.7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мс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 0.7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мс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508261"/>
                  </a:ext>
                </a:extLst>
              </a:tr>
              <a:tr h="490311">
                <a:tc>
                  <a:txBody>
                    <a:bodyPr/>
                    <a:lstStyle/>
                    <a:p>
                      <a:pPr algn="ctr"/>
                      <a:r>
                        <a:rPr lang="uk-U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Затримка </a:t>
                      </a:r>
                      <a:r>
                        <a:rPr lang="uk-UA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рендерингу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 230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мс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230 – 240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мс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 240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мс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686159"/>
                  </a:ext>
                </a:extLst>
              </a:tr>
              <a:tr h="490311">
                <a:tc>
                  <a:txBody>
                    <a:bodyPr/>
                    <a:lstStyle/>
                    <a:p>
                      <a:pPr algn="ctr"/>
                      <a:r>
                        <a:rPr lang="uk-U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Використання </a:t>
                      </a:r>
                      <a:r>
                        <a:rPr lang="uk-UA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памʼяті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 170 МБ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170 – 172 МБ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 172 МБ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879715"/>
                  </a:ext>
                </a:extLst>
              </a:tr>
              <a:tr h="490311">
                <a:tc>
                  <a:txBody>
                    <a:bodyPr/>
                    <a:lstStyle/>
                    <a:p>
                      <a:pPr algn="ctr"/>
                      <a:r>
                        <a:rPr lang="uk-U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Розмір коду (</a:t>
                      </a:r>
                      <a:r>
                        <a:rPr lang="uk-UA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LoC</a:t>
                      </a:r>
                      <a:r>
                        <a:rPr lang="uk-U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 300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300 – 450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 800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674442"/>
                  </a:ext>
                </a:extLst>
              </a:tr>
              <a:tr h="490311">
                <a:tc>
                  <a:txBody>
                    <a:bodyPr/>
                    <a:lstStyle/>
                    <a:p>
                      <a:pPr algn="ctr"/>
                      <a:r>
                        <a:rPr lang="uk-U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Розмір у </a:t>
                      </a:r>
                      <a:r>
                        <a:rPr lang="uk-UA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бандлі</a:t>
                      </a:r>
                      <a:r>
                        <a:rPr lang="uk-U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(КБ)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 5 КБ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 – 6 КБ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 10 КБ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836233"/>
                  </a:ext>
                </a:extLst>
              </a:tr>
              <a:tr h="490311">
                <a:tc>
                  <a:txBody>
                    <a:bodyPr/>
                    <a:lstStyle/>
                    <a:p>
                      <a:pPr algn="ctr"/>
                      <a:r>
                        <a:rPr lang="uk-U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Відсоток дублювання шаблонного коду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&lt; 38%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38 – 45%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 50%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1884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0B495C48-FC3F-C0F5-B06E-82207FB2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9A743C8B-868A-2384-07D0-70030016F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Аналіз</a:t>
            </a:r>
            <a:r>
              <a:rPr lang="uk" sz="3200" dirty="0"/>
              <a:t> отриманих результатів </a:t>
            </a:r>
            <a:endParaRPr sz="3200" dirty="0"/>
          </a:p>
        </p:txBody>
      </p:sp>
      <p:sp>
        <p:nvSpPr>
          <p:cNvPr id="128" name="Google Shape;128;p22">
            <a:extLst>
              <a:ext uri="{FF2B5EF4-FFF2-40B4-BE49-F238E27FC236}">
                <a16:creationId xmlns:a16="http://schemas.microsoft.com/office/drawing/2014/main" id="{137E9961-51F1-7A35-B63A-4DEDDAA41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55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500"/>
              </a:spcAft>
              <a:buNone/>
            </a:pPr>
            <a:r>
              <a:rPr lang="uk-UA" sz="1600" b="1" dirty="0"/>
              <a:t>Інтерпретація результатів</a:t>
            </a:r>
          </a:p>
          <a:p>
            <a:pPr marL="285750" indent="-285750"/>
            <a:r>
              <a:rPr lang="en-US" sz="1600" dirty="0" err="1">
                <a:solidFill>
                  <a:schemeClr val="tx1"/>
                </a:solidFill>
              </a:rPr>
              <a:t>NgRx</a:t>
            </a:r>
            <a:r>
              <a:rPr lang="en-US" sz="1600" dirty="0">
                <a:solidFill>
                  <a:schemeClr val="tx1"/>
                </a:solidFill>
              </a:rPr>
              <a:t> - </a:t>
            </a:r>
            <a:r>
              <a:rPr lang="uk-UA" sz="1600" dirty="0">
                <a:solidFill>
                  <a:schemeClr val="tx1"/>
                </a:solidFill>
              </a:rPr>
              <a:t>для великих </a:t>
            </a:r>
            <a:r>
              <a:rPr lang="uk-UA" sz="1600" dirty="0" err="1">
                <a:solidFill>
                  <a:schemeClr val="tx1"/>
                </a:solidFill>
              </a:rPr>
              <a:t>проєктів</a:t>
            </a:r>
            <a:r>
              <a:rPr lang="uk-UA" sz="1600" dirty="0">
                <a:solidFill>
                  <a:schemeClr val="tx1"/>
                </a:solidFill>
              </a:rPr>
              <a:t>, де важлива структурованість і масштабованість. 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1600" dirty="0">
                <a:solidFill>
                  <a:schemeClr val="tx1"/>
                </a:solidFill>
              </a:rPr>
              <a:t>Akita - </a:t>
            </a:r>
            <a:r>
              <a:rPr lang="uk-UA" sz="1600" dirty="0">
                <a:solidFill>
                  <a:schemeClr val="tx1"/>
                </a:solidFill>
              </a:rPr>
              <a:t>баланс між гнучкістю та структурністю підходить для середніх </a:t>
            </a:r>
            <a:r>
              <a:rPr lang="uk-UA" sz="1600" dirty="0" err="1">
                <a:solidFill>
                  <a:schemeClr val="tx1"/>
                </a:solidFill>
              </a:rPr>
              <a:t>проєктів</a:t>
            </a:r>
            <a:r>
              <a:rPr lang="uk-UA" sz="1600" dirty="0">
                <a:solidFill>
                  <a:schemeClr val="tx1"/>
                </a:solidFill>
              </a:rPr>
              <a:t>. </a:t>
            </a:r>
          </a:p>
          <a:p>
            <a:pPr marL="285750" indent="-285750"/>
            <a:r>
              <a:rPr lang="en-US" sz="1600" dirty="0" err="1">
                <a:solidFill>
                  <a:schemeClr val="tx1"/>
                </a:solidFill>
              </a:rPr>
              <a:t>Ngx</a:t>
            </a:r>
            <a:r>
              <a:rPr lang="en-US" sz="1600" dirty="0">
                <a:solidFill>
                  <a:schemeClr val="tx1"/>
                </a:solidFill>
              </a:rPr>
              <a:t> base state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uk-UA" sz="1600" dirty="0">
                <a:solidFill>
                  <a:schemeClr val="tx1"/>
                </a:solidFill>
              </a:rPr>
              <a:t>для невеликих додатків з фокусом на швидкість розробки.</a:t>
            </a:r>
          </a:p>
          <a:p>
            <a:pPr marL="285750" indent="-285750"/>
            <a:endParaRPr lang="uk-UA" sz="1600" dirty="0">
              <a:solidFill>
                <a:schemeClr val="tx1"/>
              </a:solidFill>
            </a:endParaRPr>
          </a:p>
          <a:p>
            <a:pPr marL="0" indent="0">
              <a:spcAft>
                <a:spcPts val="500"/>
              </a:spcAft>
              <a:buNone/>
            </a:pPr>
            <a:r>
              <a:rPr lang="uk-UA" sz="1600" b="1" dirty="0">
                <a:solidFill>
                  <a:schemeClr val="tx1"/>
                </a:solidFill>
              </a:rPr>
              <a:t>Вплив на практику</a:t>
            </a:r>
          </a:p>
          <a:p>
            <a:pPr marL="0" indent="0">
              <a:buNone/>
            </a:pPr>
            <a:r>
              <a:rPr lang="uk-UA" sz="1600" dirty="0"/>
              <a:t>Отримані результати є орієнтиром для розробників </a:t>
            </a:r>
            <a:r>
              <a:rPr lang="en-US" sz="1600" dirty="0"/>
              <a:t>Angular </a:t>
            </a:r>
            <a:r>
              <a:rPr lang="uk-UA" sz="1600" dirty="0"/>
              <a:t>при виборі </a:t>
            </a:r>
            <a:r>
              <a:rPr lang="en-US" sz="1600" dirty="0"/>
              <a:t>state-</a:t>
            </a:r>
            <a:r>
              <a:rPr lang="uk-UA" sz="1600" dirty="0"/>
              <a:t>менеджера з урахуванням масштабу та складності </a:t>
            </a:r>
            <a:r>
              <a:rPr lang="uk-UA" sz="1600" dirty="0" err="1"/>
              <a:t>проєкту</a:t>
            </a:r>
            <a:r>
              <a:rPr lang="uk-UA" sz="1600" dirty="0"/>
              <a:t>, надаючи чіткі рекомендації для вибору інструменту. 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UA" sz="1600">
              <a:solidFill>
                <a:schemeClr val="tx1"/>
              </a:solidFill>
            </a:endParaRPr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A2881F36-E11C-431C-CDED-DBFD1BC9CB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C4BF9-BE2F-50A5-8140-D56608C52A01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9764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Публікація</a:t>
            </a:r>
            <a:r>
              <a:rPr lang="uk" sz="3200" dirty="0"/>
              <a:t> результатів 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3" name="Рисунок 1" descr="Изображение выглядит как текст, снимок экрана, документ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A1E2DC7-91F5-9D05-B596-F62381D6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60" y="764442"/>
            <a:ext cx="2456060" cy="34756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certificate of achievement with blue border&#10;&#10;Description automatically generated">
            <a:extLst>
              <a:ext uri="{FF2B5EF4-FFF2-40B4-BE49-F238E27FC236}">
                <a16:creationId xmlns:a16="http://schemas.microsoft.com/office/drawing/2014/main" id="{277EA8F1-766A-AF37-0BBA-835760087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78" y="696051"/>
            <a:ext cx="2555757" cy="3612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00FE6C-6DF7-91A4-0B00-5185E4A53C5E}"/>
              </a:ext>
            </a:extLst>
          </p:cNvPr>
          <p:cNvSpPr txBox="1"/>
          <p:nvPr/>
        </p:nvSpPr>
        <p:spPr>
          <a:xfrm>
            <a:off x="2801534" y="1771531"/>
            <a:ext cx="35409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Результати дослідження були опубліковані на 29-му Міжнародному молодіжному форумі </a:t>
            </a:r>
            <a:r>
              <a:rPr lang="en-US" dirty="0"/>
              <a:t>”</a:t>
            </a:r>
            <a:r>
              <a:rPr lang="ru-RU" dirty="0" err="1"/>
              <a:t>Радіоелектроніка</a:t>
            </a:r>
            <a:r>
              <a:rPr lang="ru-RU" dirty="0"/>
              <a:t> та молодь у </a:t>
            </a:r>
            <a:r>
              <a:rPr lang="en-US" dirty="0"/>
              <a:t>XXI</a:t>
            </a:r>
            <a:r>
              <a:rPr lang="uk-UA" dirty="0"/>
              <a:t> столітті</a:t>
            </a:r>
            <a:r>
              <a:rPr lang="en-US" dirty="0"/>
              <a:t>”</a:t>
            </a:r>
            <a:r>
              <a:rPr lang="uk-UA" dirty="0"/>
              <a:t>, за результатами якого було отримано нагороду за активну участь і цікаву доповідь.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Підсумки</a:t>
            </a:r>
            <a:r>
              <a:rPr lang="uk" sz="3200" dirty="0"/>
              <a:t>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005500"/>
            <a:ext cx="6738639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ru-RU" sz="1600" b="1" dirty="0">
                <a:latin typeface="Calibri" panose="020F0502020204030204" pitchFamily="34" charset="0"/>
                <a:cs typeface="Calibri" panose="020F0502020204030204" pitchFamily="34" charset="0"/>
              </a:rPr>
              <a:t>Р</a:t>
            </a:r>
            <a:r>
              <a:rPr lang="uk" sz="1600" b="1" dirty="0">
                <a:latin typeface="Calibri" panose="020F0502020204030204" pitchFamily="34" charset="0"/>
                <a:cs typeface="Calibri" panose="020F0502020204030204" pitchFamily="34" charset="0"/>
              </a:rPr>
              <a:t>еалістичність та корисність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uk-UA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Отримані результати базуються на практичному тестуванні в умовах, наближених до реальних у сучасних веб-додатках. Порівняння охоплює як технічні метрики, так і зручність впровадження, що робить результати практично корисними для розробників.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buNone/>
            </a:pPr>
            <a:r>
              <a:rPr lang="uk" sz="1600" b="1" dirty="0">
                <a:latin typeface="Calibri" panose="020F0502020204030204" pitchFamily="34" charset="0"/>
                <a:cs typeface="Calibri" panose="020F0502020204030204" pitchFamily="34" charset="0"/>
              </a:rPr>
              <a:t>Можливий розвиток досліджень </a:t>
            </a:r>
          </a:p>
          <a:p>
            <a:pPr marL="0" lvl="0" indent="0" algn="l" rtl="0">
              <a:lnSpc>
                <a:spcPct val="100000"/>
              </a:lnSpc>
              <a:buNone/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Подальші дослідження можуть включати порівняння з іншими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стейт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-менеджерами, зокрема менш відомими рішеннями, а також аналіз сучасного підходу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Angular Signals.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Перспективним є дослідження ефективності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 management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microfrontend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архітектурі,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SSR-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додатках,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PWA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та мобільних застосунках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  <p:pic>
        <p:nvPicPr>
          <p:cNvPr id="4" name="Picture 3" descr="A group of people sitting on books with a light bulb and a graduation cap&#10;&#10;Description automatically generated">
            <a:extLst>
              <a:ext uri="{FF2B5EF4-FFF2-40B4-BE49-F238E27FC236}">
                <a16:creationId xmlns:a16="http://schemas.microsoft.com/office/drawing/2014/main" id="{7E8E3805-34D3-CCA6-713A-5686D47F4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44" y="1005500"/>
            <a:ext cx="1633756" cy="1633756"/>
          </a:xfrm>
          <a:prstGeom prst="rect">
            <a:avLst/>
          </a:prstGeom>
        </p:spPr>
      </p:pic>
      <p:pic>
        <p:nvPicPr>
          <p:cNvPr id="6" name="Picture 5" descr="A computer screen with a magnifying glass&#10;&#10;Description automatically generated">
            <a:extLst>
              <a:ext uri="{FF2B5EF4-FFF2-40B4-BE49-F238E27FC236}">
                <a16:creationId xmlns:a16="http://schemas.microsoft.com/office/drawing/2014/main" id="{3FA0FBD2-551B-1245-B28F-DBC55EE2A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339" y="2763106"/>
            <a:ext cx="1889763" cy="12598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Дослідження </a:t>
            </a:r>
            <a:r>
              <a:rPr lang="uk-UA" sz="3200" dirty="0">
                <a:latin typeface="Calibri" panose="020F0502020204030204" pitchFamily="34" charset="0"/>
                <a:cs typeface="Calibri" panose="020F0502020204030204" pitchFamily="34" charset="0"/>
              </a:rPr>
              <a:t>(актуальність та стан)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49818"/>
            <a:ext cx="5724619" cy="3037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buNone/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У сучасній веб-розробці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SPA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додатки стають складнішими і ефективне управління станом є критичним для продуктивності та масштабованості.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Angular —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один із провідних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фронтенд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-фреймворків — підтримує різні підходи від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нативних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до популярних бібліотек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менеджерів: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NgRx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Akita,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-base-state.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Незважаючи на популярність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Angular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та його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менеджерів, бракує комплексних досліджень, які об’єктивно оцінюють їх продуктивність в реальних умовах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pic>
        <p:nvPicPr>
          <p:cNvPr id="4" name="Picture 4" descr="Press Kit • Angular">
            <a:extLst>
              <a:ext uri="{FF2B5EF4-FFF2-40B4-BE49-F238E27FC236}">
                <a16:creationId xmlns:a16="http://schemas.microsoft.com/office/drawing/2014/main" id="{DA672241-653C-9F0E-CC43-F032B994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16" y="3558284"/>
            <a:ext cx="2257147" cy="70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41E3452-F672-6565-336B-ECAF9E10F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940" y="1018479"/>
            <a:ext cx="24003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08734A45-453D-7B5A-65F2-DE037AE47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399B046E-02C6-A55B-48E7-53307CEBA4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Calibri" panose="020F0502020204030204" pitchFamily="34" charset="0"/>
                <a:cs typeface="Calibri" panose="020F0502020204030204" pitchFamily="34" charset="0"/>
              </a:rPr>
              <a:t>Дослідження (напрям та </a:t>
            </a:r>
            <a:r>
              <a:rPr lang="uk-UA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обʼєкт</a:t>
            </a:r>
            <a:r>
              <a:rPr lang="uk-UA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F1A59669-4454-A225-2076-D9596762CA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76647" y="1082982"/>
            <a:ext cx="5392110" cy="3425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uk" sz="1600" b="1" dirty="0">
                <a:latin typeface="Calibri" panose="020F0502020204030204" pitchFamily="34" charset="0"/>
                <a:cs typeface="Calibri" panose="020F0502020204030204" pitchFamily="34" charset="0"/>
              </a:rPr>
              <a:t>Напрям дослідження</a:t>
            </a:r>
          </a:p>
          <a:p>
            <a:pPr marL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Порівняльний аналіз продуктивності та ефективності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менеджерів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NgRx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Akita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і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-base-state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Angular-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додатках. Фокус зроблено на оцінку практичних критеріїв вибору оптимального інструменту залежно від масштабу та складності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проєкту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u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u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uk" sz="1600" b="1" dirty="0">
                <a:latin typeface="Calibri" panose="020F0502020204030204" pitchFamily="34" charset="0"/>
                <a:cs typeface="Calibri" panose="020F0502020204030204" pitchFamily="34" charset="0"/>
              </a:rPr>
              <a:t>Об’єкт дослідження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Процеси управління станом у веб-додатках, створених з використанням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Angular</a:t>
            </a:r>
            <a:endParaRPr lang="uk-U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Предмет дослідження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Стейт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-менеджери та їх вплив на продуктивність та ефективність роботи веб-додатків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Aft>
                <a:spcPts val="120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8316E41B-374C-7E61-2B74-3C1360380E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BFC6B-7050-4AA6-2BC7-13F4477B6CF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3" name="Picture 2" descr="Page 9 | Relevance Vectors &amp; Illustrations for Free Download | Freepik">
            <a:extLst>
              <a:ext uri="{FF2B5EF4-FFF2-40B4-BE49-F238E27FC236}">
                <a16:creationId xmlns:a16="http://schemas.microsoft.com/office/drawing/2014/main" id="{6B0A2970-463B-E4B5-8EE3-747487829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0" y="1082982"/>
            <a:ext cx="3145764" cy="31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59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Огляд літератури (аналогів) 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979393"/>
            <a:ext cx="5500815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Aft>
                <a:spcPts val="500"/>
              </a:spcAft>
              <a:buNone/>
            </a:pPr>
            <a:r>
              <a:rPr lang="uk-UA" sz="16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Основні джерела</a:t>
            </a:r>
            <a:endParaRPr lang="en-US" sz="16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Aft>
                <a:spcPts val="0"/>
              </a:spcAft>
              <a:buNone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За основу було взято офіційні документації 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Angular,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NgRx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Akita,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Ngx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-base-state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книжку 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RxJs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In Action”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для вивчення попередніх досліджень сучасні статті від розробників — “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Deep Comparison of State Management Solutions in Angular”, “State Management in Angular: Exploring Strategies”.</a:t>
            </a:r>
          </a:p>
          <a:p>
            <a:pPr marL="0" lvl="0" indent="0" algn="l" rtl="0">
              <a:spcAft>
                <a:spcPts val="0"/>
              </a:spcAft>
              <a:buNone/>
            </a:pP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Aft>
                <a:spcPts val="500"/>
              </a:spcAft>
              <a:buNone/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Виявлені прогалини</a:t>
            </a:r>
          </a:p>
          <a:p>
            <a:pPr marL="0" lvl="0" indent="0" algn="just" rtl="0">
              <a:spcAft>
                <a:spcPts val="1200"/>
              </a:spcAft>
              <a:buNone/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Більшість досліджень мають теоретичний характер та не включають тестування в реальних умовах, а також мають загальні висновки, які не підкріплені конкретними метриками чи прикладами. Маловідомі та нові рішення, зокрема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-base-state,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переважно ігноруються.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4" name="Picture 3" descr="A person sitting on a pile of books&#10;&#10;Description automatically generated">
            <a:extLst>
              <a:ext uri="{FF2B5EF4-FFF2-40B4-BE49-F238E27FC236}">
                <a16:creationId xmlns:a16="http://schemas.microsoft.com/office/drawing/2014/main" id="{81085F73-9E70-6F38-0392-26591367F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683" y="2466746"/>
            <a:ext cx="2387617" cy="23876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13EC68-6451-F9AE-DFDF-503CCEF0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933" y="900412"/>
            <a:ext cx="1329333" cy="167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17 was released, what does that mean for you? | by Mike Brocchi |  Medium">
            <a:extLst>
              <a:ext uri="{FF2B5EF4-FFF2-40B4-BE49-F238E27FC236}">
                <a16:creationId xmlns:a16="http://schemas.microsoft.com/office/drawing/2014/main" id="{BBDA1AA6-8DE2-7EF6-3C7A-508842F1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52" y="1201405"/>
            <a:ext cx="1069352" cy="106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Постановка задачі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572000" y="831300"/>
            <a:ext cx="3985341" cy="3186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Провести </a:t>
            </a: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аналіз існуючих підходів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до управління станом в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Angular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uk-U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Визначити переваги та недоліки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кожного з інструментів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uk-U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Перевірити роботу інструменту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в реальному проекті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uk-U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Сформувати рекомендації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для вибору інструменту в залежності від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масшатбності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проекту.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3" name="Рисунок 5" descr="Изображение выглядит как круг, графическая встав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E70CCC0C-9EAD-EB58-24C3-0E0D086F7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3" y="772457"/>
            <a:ext cx="3649378" cy="3459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824B90C5-7F28-CD40-73A5-B391CECE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6E346D9E-2566-10BA-6089-D98DBF8CC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План завдання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Google Shape;87;p16">
            <a:extLst>
              <a:ext uri="{FF2B5EF4-FFF2-40B4-BE49-F238E27FC236}">
                <a16:creationId xmlns:a16="http://schemas.microsoft.com/office/drawing/2014/main" id="{E48F3CAE-C348-0134-874F-C01EA4DB57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D801EB-55CF-3832-3490-3A66D9716B1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6" name="Рисунок 45" descr="Изображение выглядит как текст, визитная карточка, снимок экран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11C08B7E-01AB-9645-AB32-E170DC2B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48" y="896745"/>
            <a:ext cx="7294813" cy="345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5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libri" panose="020F0502020204030204" pitchFamily="34" charset="0"/>
                <a:cs typeface="Calibri" panose="020F0502020204030204" pitchFamily="34" charset="0"/>
              </a:rPr>
              <a:t>Методологія</a:t>
            </a:r>
            <a:r>
              <a:rPr lang="uk" sz="3200" dirty="0"/>
              <a:t>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05863" y="1072307"/>
            <a:ext cx="4984145" cy="2998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114300" indent="0">
              <a:lnSpc>
                <a:spcPct val="150000"/>
              </a:lnSpc>
              <a:spcAft>
                <a:spcPts val="500"/>
              </a:spcAft>
              <a:buNone/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Методи дослідження</a:t>
            </a:r>
          </a:p>
          <a:p>
            <a:pPr marL="114300" indent="0" algn="just">
              <a:lnSpc>
                <a:spcPct val="150000"/>
              </a:lnSpc>
              <a:buNone/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У дослідженні використано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теоретичний аналіз та експериментальний підхід для практичної частини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В теоретичному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аналіз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розглянуто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архітектури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та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принципи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роботи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менеджерів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а також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особливості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їх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інтеграції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В практичній частині створено три тестових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Angular-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додатки зі ідентичним функціоналом, у кожному з яких реалізовано один із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стейт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-менеджерів —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NgRx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Akita,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-base-state.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Проведено тестування та порівняльний аналіз за такими метриками, як швидкодія, споживання пам’яті, затримка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рендеру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та обсяг коду.</a:t>
            </a: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6" name="Picture 5" descr="A hand holding a magnifying glass&#10;&#10;Description automatically generated">
            <a:extLst>
              <a:ext uri="{FF2B5EF4-FFF2-40B4-BE49-F238E27FC236}">
                <a16:creationId xmlns:a16="http://schemas.microsoft.com/office/drawing/2014/main" id="{9B1AFB09-CF11-B08A-5BB6-BE5FC9349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661" y="1199647"/>
            <a:ext cx="3867293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D476EBBE-9D7D-7554-1535-408931129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002B1484-E859-D7E6-126D-998F094ACC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Calibri" panose="020F0502020204030204" pitchFamily="34" charset="0"/>
                <a:cs typeface="Calibri" panose="020F0502020204030204" pitchFamily="34" charset="0"/>
              </a:rPr>
              <a:t>Інструменти та технології</a:t>
            </a:r>
          </a:p>
        </p:txBody>
      </p:sp>
      <p:sp>
        <p:nvSpPr>
          <p:cNvPr id="93" name="Google Shape;93;p17">
            <a:extLst>
              <a:ext uri="{FF2B5EF4-FFF2-40B4-BE49-F238E27FC236}">
                <a16:creationId xmlns:a16="http://schemas.microsoft.com/office/drawing/2014/main" id="{8F36312F-9968-7192-8933-D7E6700C8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67800" y="988959"/>
            <a:ext cx="5117579" cy="3370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Клієнтська частина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Angular (v17+), TypeScript,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RxJS</a:t>
            </a:r>
            <a:endParaRPr lang="uk-U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Серверна частина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Node.js (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NestJS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 + PostgreSQL 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Тестування: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Chrome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DevTools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Lighthouse, Jasmine/Karma 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IDE: WebStorm, IntelliJ IDEA, Postman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Розробка клієнтської частини велась у </a:t>
            </a:r>
            <a:r>
              <a:rPr lang="uk-U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монорепозиторії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з бібліотекою спільних компонентів</a:t>
            </a:r>
          </a:p>
        </p:txBody>
      </p:sp>
      <p:pic>
        <p:nvPicPr>
          <p:cNvPr id="94" name="Google Shape;94;p17">
            <a:extLst>
              <a:ext uri="{FF2B5EF4-FFF2-40B4-BE49-F238E27FC236}">
                <a16:creationId xmlns:a16="http://schemas.microsoft.com/office/drawing/2014/main" id="{B6036262-E4C8-9FD1-68D0-757D5E0FE3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3CFD0-AC7A-CD48-CE59-13B04293975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4" name="Picture 4" descr="Press Kit • Angular">
            <a:extLst>
              <a:ext uri="{FF2B5EF4-FFF2-40B4-BE49-F238E27FC236}">
                <a16:creationId xmlns:a16="http://schemas.microsoft.com/office/drawing/2014/main" id="{68BCABD7-6534-BA4D-1AA0-8F9BDB13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5" y="909935"/>
            <a:ext cx="1384753" cy="43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ro to Chrome DevTools">
            <a:extLst>
              <a:ext uri="{FF2B5EF4-FFF2-40B4-BE49-F238E27FC236}">
                <a16:creationId xmlns:a16="http://schemas.microsoft.com/office/drawing/2014/main" id="{F1486ED0-1D9B-9E1E-AFA5-8F70451D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04" y="3966062"/>
            <a:ext cx="1132867" cy="6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escript icon&quot; Icon - Download for free – Iconduck">
            <a:extLst>
              <a:ext uri="{FF2B5EF4-FFF2-40B4-BE49-F238E27FC236}">
                <a16:creationId xmlns:a16="http://schemas.microsoft.com/office/drawing/2014/main" id="{C5B9135C-1D49-DB3D-D2AC-AA93F55A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018" y="837578"/>
            <a:ext cx="497047" cy="4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xjs Logo PNG Vectors Free Download">
            <a:extLst>
              <a:ext uri="{FF2B5EF4-FFF2-40B4-BE49-F238E27FC236}">
                <a16:creationId xmlns:a16="http://schemas.microsoft.com/office/drawing/2014/main" id="{57217926-A3FF-F91F-34A6-F3BD62830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06" y="1230126"/>
            <a:ext cx="632823" cy="63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58B2F5B-CF59-A9A8-B250-4C266566D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5" y="1504252"/>
            <a:ext cx="955621" cy="5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red and black logo&#10;&#10;Description automatically generated">
            <a:extLst>
              <a:ext uri="{FF2B5EF4-FFF2-40B4-BE49-F238E27FC236}">
                <a16:creationId xmlns:a16="http://schemas.microsoft.com/office/drawing/2014/main" id="{7B3CD36A-266F-63B1-2F5C-21498D35A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10" y="2304777"/>
            <a:ext cx="1417927" cy="504152"/>
          </a:xfrm>
          <a:prstGeom prst="rect">
            <a:avLst/>
          </a:prstGeom>
        </p:spPr>
      </p:pic>
      <p:pic>
        <p:nvPicPr>
          <p:cNvPr id="2076" name="Picture 28" descr="Windows] postgresql 설치">
            <a:extLst>
              <a:ext uri="{FF2B5EF4-FFF2-40B4-BE49-F238E27FC236}">
                <a16:creationId xmlns:a16="http://schemas.microsoft.com/office/drawing/2014/main" id="{5CC07B18-CA15-84B1-36CE-C5B7D9157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594" y="1568077"/>
            <a:ext cx="1170587" cy="58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Top WebStorm Alternatives &amp; Competitors in 2025">
            <a:extLst>
              <a:ext uri="{FF2B5EF4-FFF2-40B4-BE49-F238E27FC236}">
                <a16:creationId xmlns:a16="http://schemas.microsoft.com/office/drawing/2014/main" id="{45E985D9-2195-7FD9-8CD2-C7F741C4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24" y="3083824"/>
            <a:ext cx="744579" cy="74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6A55B922-49D9-DA85-FD25-5C72C0E86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59" y="3131304"/>
            <a:ext cx="730959" cy="7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Postman API Platform Logo PNG Vector (SVG) Free Download">
            <a:extLst>
              <a:ext uri="{FF2B5EF4-FFF2-40B4-BE49-F238E27FC236}">
                <a16:creationId xmlns:a16="http://schemas.microsoft.com/office/drawing/2014/main" id="{B58C9D91-6EF8-8231-7A9D-3663D9A0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59" y="2998851"/>
            <a:ext cx="914523" cy="9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Nx Logo PNG Vector (SVG) Free Download">
            <a:extLst>
              <a:ext uri="{FF2B5EF4-FFF2-40B4-BE49-F238E27FC236}">
                <a16:creationId xmlns:a16="http://schemas.microsoft.com/office/drawing/2014/main" id="{D37AA6D9-A545-CD30-3A0B-C525D132F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518" y="2179088"/>
            <a:ext cx="744579" cy="74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2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система для проведення експериментального дослідження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7" name="Picture 6" descr="A diagram of a server&#10;&#10;Description automatically generated">
            <a:extLst>
              <a:ext uri="{FF2B5EF4-FFF2-40B4-BE49-F238E27FC236}">
                <a16:creationId xmlns:a16="http://schemas.microsoft.com/office/drawing/2014/main" id="{1631C350-030A-33DD-2BE5-631ED108D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" y="1257920"/>
            <a:ext cx="8115300" cy="3101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2" id="{0E3422D2-66DD-48A8-92AD-38892F6C1A30}" vid="{81CCDA4E-A18F-4826-B11D-205FC05A076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Luxe</Template>
  <TotalTime>1644</TotalTime>
  <Words>3183</Words>
  <Application>Microsoft Macintosh PowerPoint</Application>
  <PresentationFormat>On-screen Show (16:9)</PresentationFormat>
  <Paragraphs>199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Economica</vt:lpstr>
      <vt:lpstr>Arial</vt:lpstr>
      <vt:lpstr>Times New Roman</vt:lpstr>
      <vt:lpstr>Open Sans</vt:lpstr>
      <vt:lpstr>Luxe</vt:lpstr>
      <vt:lpstr>Дослідження продуктивності та ефективності state-менеджерів для веб-додатків на Angular</vt:lpstr>
      <vt:lpstr>Дослідження (актуальність та стан)</vt:lpstr>
      <vt:lpstr>Дослідження (напрям та обʼєкт)</vt:lpstr>
      <vt:lpstr>Огляд літератури (аналогів) </vt:lpstr>
      <vt:lpstr>Постановка задачі</vt:lpstr>
      <vt:lpstr>План завдання</vt:lpstr>
      <vt:lpstr>Методологія </vt:lpstr>
      <vt:lpstr>Інструменти та технології</vt:lpstr>
      <vt:lpstr>Архітектура система для проведення експериментального дослідження</vt:lpstr>
      <vt:lpstr>Зміст проведеного експерименту</vt:lpstr>
      <vt:lpstr>Зміст проведеного експерименту</vt:lpstr>
      <vt:lpstr>Результати експерименту </vt:lpstr>
      <vt:lpstr>Результати експерименту </vt:lpstr>
      <vt:lpstr>Результати експерименту </vt:lpstr>
      <vt:lpstr>Аналіз отриманих результатів </vt:lpstr>
      <vt:lpstr>Аналіз отриманих результатів </vt:lpstr>
      <vt:lpstr>Публікація результатів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Коробейник Володимир</dc:creator>
  <cp:lastModifiedBy>Коробейник Володимир</cp:lastModifiedBy>
  <cp:revision>16</cp:revision>
  <dcterms:created xsi:type="dcterms:W3CDTF">2025-05-16T10:37:48Z</dcterms:created>
  <dcterms:modified xsi:type="dcterms:W3CDTF">2025-05-31T13:17:26Z</dcterms:modified>
</cp:coreProperties>
</file>